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2"/>
  </p:notesMasterIdLst>
  <p:handoutMasterIdLst>
    <p:handoutMasterId r:id="rId43"/>
  </p:handoutMasterIdLst>
  <p:sldIdLst>
    <p:sldId id="335" r:id="rId5"/>
    <p:sldId id="336" r:id="rId6"/>
    <p:sldId id="337" r:id="rId7"/>
    <p:sldId id="349" r:id="rId8"/>
    <p:sldId id="351" r:id="rId9"/>
    <p:sldId id="350" r:id="rId10"/>
    <p:sldId id="352" r:id="rId11"/>
    <p:sldId id="353" r:id="rId12"/>
    <p:sldId id="354" r:id="rId13"/>
    <p:sldId id="356" r:id="rId14"/>
    <p:sldId id="358" r:id="rId15"/>
    <p:sldId id="359" r:id="rId16"/>
    <p:sldId id="355" r:id="rId17"/>
    <p:sldId id="374" r:id="rId18"/>
    <p:sldId id="373" r:id="rId19"/>
    <p:sldId id="375" r:id="rId20"/>
    <p:sldId id="372" r:id="rId21"/>
    <p:sldId id="371" r:id="rId22"/>
    <p:sldId id="369" r:id="rId23"/>
    <p:sldId id="368" r:id="rId24"/>
    <p:sldId id="367" r:id="rId25"/>
    <p:sldId id="365" r:id="rId26"/>
    <p:sldId id="366" r:id="rId27"/>
    <p:sldId id="378" r:id="rId28"/>
    <p:sldId id="377" r:id="rId29"/>
    <p:sldId id="376" r:id="rId30"/>
    <p:sldId id="364" r:id="rId31"/>
    <p:sldId id="340" r:id="rId32"/>
    <p:sldId id="360" r:id="rId33"/>
    <p:sldId id="363" r:id="rId34"/>
    <p:sldId id="343" r:id="rId35"/>
    <p:sldId id="344" r:id="rId36"/>
    <p:sldId id="362" r:id="rId37"/>
    <p:sldId id="341" r:id="rId38"/>
    <p:sldId id="342" r:id="rId39"/>
    <p:sldId id="345" r:id="rId40"/>
    <p:sldId id="34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8CC44-07AC-CF98-2528-4140022D868A}" v="176" dt="2024-04-14T12:58:52.762"/>
    <p1510:client id="{1B348EC5-71AE-095A-F2BC-93153DE93EA8}" v="2444" dt="2024-04-14T15:51:07.581"/>
    <p1510:client id="{26613EE8-3884-EE01-70BF-F085A038B1EA}" v="7" dt="2024-04-13T13:22:23.883"/>
    <p1510:client id="{78CE12A1-6738-87F9-4788-BBDF244D224C}" v="3040" dt="2024-04-13T22:05:25.721"/>
    <p1510:client id="{EFD1DAC8-0DF7-5207-FE3B-F16B68741F0B}" v="2995" dt="2024-04-14T16:08:00.370"/>
    <p1510:client id="{F9C4FDE5-EA71-F0BA-45FA-82F80106AF12}" v="171" dt="2024-04-14T14:01:42.00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504"/>
        <p:guide orient="horz" pos="3696"/>
        <p:guide orient="horz" pos="19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4/14/2024</a:t>
            </a:fld>
            <a:endParaRPr lang="en-US"/>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a:t>Click to add content</a:t>
            </a:r>
          </a:p>
          <a:p>
            <a:pPr lvl="1"/>
            <a:r>
              <a:rPr lang="en-US"/>
              <a:t>Second level</a:t>
            </a:r>
          </a:p>
          <a:p>
            <a:pPr lvl="2"/>
            <a:r>
              <a:rPr lang="en-US"/>
              <a:t>Third level</a:t>
            </a:r>
          </a:p>
          <a:p>
            <a:pPr lvl="4"/>
            <a:r>
              <a:rPr lang="en-US"/>
              <a:t>Fourth level</a:t>
            </a:r>
          </a:p>
          <a:p>
            <a:pPr lvl="5"/>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s://drive.google.com/file/d/1iO4d-onGU2LAWqcCfy1s4zJfM5iE48Qp/view?usp=sharing" TargetMode="External"/><Relationship Id="rId2" Type="http://schemas.openxmlformats.org/officeDocument/2006/relationships/hyperlink" Target="https://drive.google.com/file/d/1fYTd_UoxjHxh97DWUst57-v9l5mYnCaP/view?usp=sharing" TargetMode="External"/><Relationship Id="rId1" Type="http://schemas.openxmlformats.org/officeDocument/2006/relationships/slideLayout" Target="../slideLayouts/slideLayout10.xml"/><Relationship Id="rId5" Type="http://schemas.openxmlformats.org/officeDocument/2006/relationships/hyperlink" Target="https://colab.research.google.com/drive/1zJd9PvceIb1tbB34Z3Lb1rZiiESnK6J9?usp=sharing" TargetMode="External"/><Relationship Id="rId4" Type="http://schemas.openxmlformats.org/officeDocument/2006/relationships/hyperlink" Target="https://docs.google.com/spreadsheets/d/1F9sHX3TUNhIX-MTEO7ObLxDpfTPWy215/edit?usp=sharing&amp;ouid=101124677796813219746&amp;rtpof=true&amp;sd=tru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445850" y="190901"/>
            <a:ext cx="5396216" cy="5897880"/>
          </a:xfrm>
        </p:spPr>
        <p:txBody>
          <a:bodyPr>
            <a:normAutofit/>
          </a:bodyPr>
          <a:lstStyle/>
          <a:p>
            <a:r>
              <a:rPr lang="en-US"/>
              <a:t>DS-203 Project</a:t>
            </a:r>
            <a:br>
              <a:rPr lang="en-US"/>
            </a:br>
            <a:r>
              <a:rPr lang="en-US"/>
              <a:t>Group-49</a:t>
            </a:r>
            <a:br>
              <a:rPr lang="en-US"/>
            </a:br>
            <a:br>
              <a:rPr lang="en-US"/>
            </a:br>
            <a:br>
              <a:rPr lang="en-US"/>
            </a:br>
            <a:br>
              <a:rPr lang="en-US"/>
            </a:br>
            <a:r>
              <a:rPr lang="en-IN" sz="2000"/>
              <a:t>190110002   Adithya </a:t>
            </a:r>
            <a:r>
              <a:rPr lang="en-IN" sz="2000" err="1"/>
              <a:t>Somaraj</a:t>
            </a:r>
            <a:r>
              <a:rPr lang="en-IN" sz="2000"/>
              <a:t> 200110076  Nithin Chandra </a:t>
            </a:r>
            <a:r>
              <a:rPr lang="en-IN" sz="2000" err="1"/>
              <a:t>gupta</a:t>
            </a:r>
            <a:r>
              <a:rPr lang="en-IN" sz="2000"/>
              <a:t> 19b080003 Akshat </a:t>
            </a:r>
            <a:r>
              <a:rPr lang="en-IN" sz="2000" err="1"/>
              <a:t>agarwal</a:t>
            </a:r>
            <a:r>
              <a:rPr lang="en-IN" sz="2000"/>
              <a:t> 20D100012  </a:t>
            </a:r>
            <a:r>
              <a:rPr lang="en-IN" sz="2000" err="1"/>
              <a:t>Kaushikraj</a:t>
            </a:r>
            <a:r>
              <a:rPr lang="en-IN" sz="2000"/>
              <a:t> </a:t>
            </a:r>
            <a:br>
              <a:rPr lang="en-IN" sz="2000"/>
            </a:br>
            <a:endParaRPr lang="en-US" sz="200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FD08-2B79-72C5-6824-DFA53C558F36}"/>
              </a:ext>
            </a:extLst>
          </p:cNvPr>
          <p:cNvSpPr>
            <a:spLocks noGrp="1"/>
          </p:cNvSpPr>
          <p:nvPr>
            <p:ph type="title"/>
          </p:nvPr>
        </p:nvSpPr>
        <p:spPr>
          <a:xfrm>
            <a:off x="864309" y="631"/>
            <a:ext cx="8297380" cy="1326514"/>
          </a:xfrm>
        </p:spPr>
        <p:txBody>
          <a:bodyPr/>
          <a:lstStyle/>
          <a:p>
            <a:r>
              <a:rPr lang="en-US">
                <a:cs typeface="Posterama"/>
              </a:rPr>
              <a:t>How Did we proceed?</a:t>
            </a:r>
            <a:endParaRPr lang="en-US"/>
          </a:p>
        </p:txBody>
      </p:sp>
      <p:sp>
        <p:nvSpPr>
          <p:cNvPr id="3" name="Text Placeholder 2">
            <a:extLst>
              <a:ext uri="{FF2B5EF4-FFF2-40B4-BE49-F238E27FC236}">
                <a16:creationId xmlns:a16="http://schemas.microsoft.com/office/drawing/2014/main" id="{C9B4A561-CE69-99AD-76EA-7EAFFA5B66CA}"/>
              </a:ext>
            </a:extLst>
          </p:cNvPr>
          <p:cNvSpPr>
            <a:spLocks noGrp="1"/>
          </p:cNvSpPr>
          <p:nvPr>
            <p:ph type="body" sz="quarter" idx="13"/>
          </p:nvPr>
        </p:nvSpPr>
        <p:spPr>
          <a:xfrm>
            <a:off x="851253" y="1713206"/>
            <a:ext cx="8741032" cy="4528177"/>
          </a:xfrm>
        </p:spPr>
        <p:txBody>
          <a:bodyPr vert="horz" lIns="91440" tIns="45720" rIns="91440" bIns="45720" rtlCol="0" anchor="t">
            <a:normAutofit/>
          </a:bodyPr>
          <a:lstStyle/>
          <a:p>
            <a:r>
              <a:rPr lang="en-US" b="1">
                <a:latin typeface="Avenir Next LT Pro Light"/>
                <a:cs typeface="Arial"/>
              </a:rPr>
              <a:t>Step 10 :</a:t>
            </a:r>
            <a:r>
              <a:rPr lang="en-US" b="1"/>
              <a:t> </a:t>
            </a:r>
            <a:r>
              <a:rPr lang="en-US"/>
              <a:t> a function is written which takes the image path as input and returns the calculated features as </a:t>
            </a:r>
            <a:r>
              <a:rPr lang="en-US" err="1"/>
              <a:t>ouput</a:t>
            </a:r>
            <a:endParaRPr lang="en-US"/>
          </a:p>
          <a:p>
            <a:r>
              <a:rPr lang="en-US" b="1"/>
              <a:t>Step 11</a:t>
            </a:r>
            <a:r>
              <a:rPr lang="en-US"/>
              <a:t> </a:t>
            </a:r>
            <a:r>
              <a:rPr lang="en-US" b="1"/>
              <a:t>:</a:t>
            </a:r>
            <a:r>
              <a:rPr lang="en-US"/>
              <a:t> using the OS library and loops, features are stored in </a:t>
            </a:r>
            <a:r>
              <a:rPr lang="en-US" err="1"/>
              <a:t>dataframe</a:t>
            </a:r>
            <a:r>
              <a:rPr lang="en-US"/>
              <a:t> using the </a:t>
            </a:r>
            <a:r>
              <a:rPr lang="en-US" err="1"/>
              <a:t>features_img</a:t>
            </a:r>
            <a:r>
              <a:rPr lang="en-US"/>
              <a:t> function</a:t>
            </a:r>
          </a:p>
          <a:p>
            <a:r>
              <a:rPr lang="en-US" b="1"/>
              <a:t>Step 12 </a:t>
            </a:r>
            <a:r>
              <a:rPr lang="en-US"/>
              <a:t>:</a:t>
            </a:r>
            <a:r>
              <a:rPr lang="en-US" b="1"/>
              <a:t> </a:t>
            </a:r>
            <a:r>
              <a:rPr lang="en-US"/>
              <a:t>a </a:t>
            </a:r>
            <a:r>
              <a:rPr lang="en-US" err="1"/>
              <a:t>dataframe</a:t>
            </a:r>
            <a:r>
              <a:rPr lang="en-US"/>
              <a:t> is made which has all the feature values with associated image</a:t>
            </a:r>
          </a:p>
          <a:p>
            <a:r>
              <a:rPr lang="en-US" b="1"/>
              <a:t>Step 13 :</a:t>
            </a:r>
            <a:r>
              <a:rPr lang="en-US"/>
              <a:t> the perimeter and area values are normalized to get values in limit and use less memory</a:t>
            </a:r>
          </a:p>
          <a:p>
            <a:r>
              <a:rPr lang="en-US" b="1"/>
              <a:t>Step 14 :</a:t>
            </a:r>
            <a:r>
              <a:rPr lang="en-US"/>
              <a:t> As we don't have labelled data, we used K-means clustering (unsupervised learning) to form cluster of data and 3 clusters are </a:t>
            </a:r>
            <a:r>
              <a:rPr lang="en-US" err="1"/>
              <a:t>choosen</a:t>
            </a:r>
            <a:r>
              <a:rPr lang="en-US"/>
              <a:t> which are low, medium and high complexity.</a:t>
            </a:r>
          </a:p>
          <a:p>
            <a:endParaRPr lang="en-US"/>
          </a:p>
        </p:txBody>
      </p:sp>
      <p:sp>
        <p:nvSpPr>
          <p:cNvPr id="4" name="Slide Number Placeholder 3">
            <a:extLst>
              <a:ext uri="{FF2B5EF4-FFF2-40B4-BE49-F238E27FC236}">
                <a16:creationId xmlns:a16="http://schemas.microsoft.com/office/drawing/2014/main" id="{A3D9967D-0DCB-C965-CB69-D3B22BCAD90F}"/>
              </a:ext>
            </a:extLst>
          </p:cNvPr>
          <p:cNvSpPr>
            <a:spLocks noGrp="1"/>
          </p:cNvSpPr>
          <p:nvPr>
            <p:ph type="sldNum" sz="quarter" idx="1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167136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6D43-39CE-ADD0-200E-86536ECF207B}"/>
              </a:ext>
            </a:extLst>
          </p:cNvPr>
          <p:cNvSpPr>
            <a:spLocks noGrp="1"/>
          </p:cNvSpPr>
          <p:nvPr>
            <p:ph type="title"/>
          </p:nvPr>
        </p:nvSpPr>
        <p:spPr>
          <a:xfrm>
            <a:off x="755386" y="-251029"/>
            <a:ext cx="6172200" cy="1249680"/>
          </a:xfrm>
        </p:spPr>
        <p:txBody>
          <a:bodyPr/>
          <a:lstStyle/>
          <a:p>
            <a:r>
              <a:rPr lang="en-US">
                <a:cs typeface="Posterama"/>
              </a:rPr>
              <a:t>K-Means clustering curve</a:t>
            </a:r>
            <a:endParaRPr lang="en-US"/>
          </a:p>
        </p:txBody>
      </p:sp>
      <p:sp>
        <p:nvSpPr>
          <p:cNvPr id="3" name="Text Placeholder 2">
            <a:extLst>
              <a:ext uri="{FF2B5EF4-FFF2-40B4-BE49-F238E27FC236}">
                <a16:creationId xmlns:a16="http://schemas.microsoft.com/office/drawing/2014/main" id="{B26B5436-E8C0-0E1B-8472-C9BE2A5356AF}"/>
              </a:ext>
            </a:extLst>
          </p:cNvPr>
          <p:cNvSpPr>
            <a:spLocks noGrp="1"/>
          </p:cNvSpPr>
          <p:nvPr>
            <p:ph type="body" sz="quarter" idx="11"/>
          </p:nvPr>
        </p:nvSpPr>
        <p:spPr>
          <a:xfrm>
            <a:off x="1704291" y="6056031"/>
            <a:ext cx="7737893" cy="373184"/>
          </a:xfrm>
        </p:spPr>
        <p:txBody>
          <a:bodyPr vert="horz" lIns="91440" tIns="45720" rIns="91440" bIns="45720" rtlCol="0" anchor="t">
            <a:normAutofit fontScale="62500" lnSpcReduction="20000"/>
          </a:bodyPr>
          <a:lstStyle/>
          <a:p>
            <a:r>
              <a:rPr lang="en-US"/>
              <a:t>The above  graph tells me the optimized no. of clusters needed  using the above generated features </a:t>
            </a:r>
          </a:p>
        </p:txBody>
      </p:sp>
      <p:sp>
        <p:nvSpPr>
          <p:cNvPr id="4" name="Slide Number Placeholder 3">
            <a:extLst>
              <a:ext uri="{FF2B5EF4-FFF2-40B4-BE49-F238E27FC236}">
                <a16:creationId xmlns:a16="http://schemas.microsoft.com/office/drawing/2014/main" id="{0F24CB71-3E84-71DA-49F1-E0ACDDE048FE}"/>
              </a:ext>
            </a:extLst>
          </p:cNvPr>
          <p:cNvSpPr>
            <a:spLocks noGrp="1"/>
          </p:cNvSpPr>
          <p:nvPr>
            <p:ph type="sldNum" sz="quarter" idx="12"/>
          </p:nvPr>
        </p:nvSpPr>
        <p:spPr/>
        <p:txBody>
          <a:bodyPr/>
          <a:lstStyle/>
          <a:p>
            <a:fld id="{B5CEABB6-07DC-46E8-9B57-56EC44A396E5}" type="slidenum">
              <a:rPr lang="en-US" smtClean="0"/>
              <a:pPr/>
              <a:t>11</a:t>
            </a:fld>
            <a:endParaRPr lang="en-US"/>
          </a:p>
        </p:txBody>
      </p:sp>
      <p:pic>
        <p:nvPicPr>
          <p:cNvPr id="15" name="Picture 14" descr="A graph with a line&#10;&#10;Description automatically generated">
            <a:extLst>
              <a:ext uri="{FF2B5EF4-FFF2-40B4-BE49-F238E27FC236}">
                <a16:creationId xmlns:a16="http://schemas.microsoft.com/office/drawing/2014/main" id="{B0179C98-D818-2120-2A8A-E89E6AA129A6}"/>
              </a:ext>
            </a:extLst>
          </p:cNvPr>
          <p:cNvPicPr>
            <a:picLocks noChangeAspect="1"/>
          </p:cNvPicPr>
          <p:nvPr/>
        </p:nvPicPr>
        <p:blipFill>
          <a:blip r:embed="rId2"/>
          <a:stretch>
            <a:fillRect/>
          </a:stretch>
        </p:blipFill>
        <p:spPr>
          <a:xfrm>
            <a:off x="2002406" y="1188289"/>
            <a:ext cx="6720697" cy="4883989"/>
          </a:xfrm>
          <a:prstGeom prst="rect">
            <a:avLst/>
          </a:prstGeom>
        </p:spPr>
      </p:pic>
    </p:spTree>
    <p:extLst>
      <p:ext uri="{BB962C8B-B14F-4D97-AF65-F5344CB8AC3E}">
        <p14:creationId xmlns:p14="http://schemas.microsoft.com/office/powerpoint/2010/main" val="184554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FD08-2B79-72C5-6824-DFA53C558F36}"/>
              </a:ext>
            </a:extLst>
          </p:cNvPr>
          <p:cNvSpPr>
            <a:spLocks noGrp="1"/>
          </p:cNvSpPr>
          <p:nvPr>
            <p:ph type="title"/>
          </p:nvPr>
        </p:nvSpPr>
        <p:spPr>
          <a:xfrm>
            <a:off x="864309" y="631"/>
            <a:ext cx="8297380" cy="1326514"/>
          </a:xfrm>
        </p:spPr>
        <p:txBody>
          <a:bodyPr/>
          <a:lstStyle/>
          <a:p>
            <a:r>
              <a:rPr lang="en-US">
                <a:cs typeface="Posterama"/>
              </a:rPr>
              <a:t>How Did I proceed?</a:t>
            </a:r>
            <a:endParaRPr lang="en-US"/>
          </a:p>
        </p:txBody>
      </p:sp>
      <p:sp>
        <p:nvSpPr>
          <p:cNvPr id="3" name="Text Placeholder 2">
            <a:extLst>
              <a:ext uri="{FF2B5EF4-FFF2-40B4-BE49-F238E27FC236}">
                <a16:creationId xmlns:a16="http://schemas.microsoft.com/office/drawing/2014/main" id="{C9B4A561-CE69-99AD-76EA-7EAFFA5B66CA}"/>
              </a:ext>
            </a:extLst>
          </p:cNvPr>
          <p:cNvSpPr>
            <a:spLocks noGrp="1"/>
          </p:cNvSpPr>
          <p:nvPr>
            <p:ph type="body" sz="quarter" idx="13"/>
          </p:nvPr>
        </p:nvSpPr>
        <p:spPr>
          <a:xfrm>
            <a:off x="851253" y="1713206"/>
            <a:ext cx="8741032" cy="4528177"/>
          </a:xfrm>
        </p:spPr>
        <p:txBody>
          <a:bodyPr vert="horz" lIns="91440" tIns="45720" rIns="91440" bIns="45720" rtlCol="0" anchor="t">
            <a:normAutofit/>
          </a:bodyPr>
          <a:lstStyle/>
          <a:p>
            <a:r>
              <a:rPr lang="en-US" b="1">
                <a:latin typeface="Avenir Next LT Pro Light"/>
                <a:cs typeface="Arial"/>
              </a:rPr>
              <a:t>Step 15 :</a:t>
            </a:r>
            <a:r>
              <a:rPr lang="en-US" b="1">
                <a:cs typeface="Arial"/>
              </a:rPr>
              <a:t> </a:t>
            </a:r>
            <a:r>
              <a:rPr lang="en-US" b="1"/>
              <a:t> </a:t>
            </a:r>
            <a:r>
              <a:rPr lang="en-US"/>
              <a:t> the 3 cluster method of grouping images into got a decent </a:t>
            </a:r>
            <a:r>
              <a:rPr lang="en-US" err="1"/>
              <a:t>similairty</a:t>
            </a:r>
            <a:r>
              <a:rPr lang="en-US"/>
              <a:t> segregation between shapes</a:t>
            </a:r>
          </a:p>
          <a:p>
            <a:endParaRPr lang="en-US"/>
          </a:p>
          <a:p>
            <a:endParaRPr lang="en-US"/>
          </a:p>
          <a:p>
            <a:endParaRPr lang="en-US"/>
          </a:p>
          <a:p>
            <a:endParaRPr lang="en-US"/>
          </a:p>
          <a:p>
            <a:r>
              <a:rPr lang="en-US" b="1"/>
              <a:t>Step 16 : </a:t>
            </a:r>
            <a:r>
              <a:rPr lang="en-US"/>
              <a:t>based on the above features, the images are grouped into 3 clusters of different complexity.</a:t>
            </a:r>
          </a:p>
          <a:p>
            <a:endParaRPr lang="en-US"/>
          </a:p>
          <a:p>
            <a:endParaRPr lang="en-US"/>
          </a:p>
        </p:txBody>
      </p:sp>
      <p:sp>
        <p:nvSpPr>
          <p:cNvPr id="4" name="Slide Number Placeholder 3">
            <a:extLst>
              <a:ext uri="{FF2B5EF4-FFF2-40B4-BE49-F238E27FC236}">
                <a16:creationId xmlns:a16="http://schemas.microsoft.com/office/drawing/2014/main" id="{A3D9967D-0DCB-C965-CB69-D3B22BCAD90F}"/>
              </a:ext>
            </a:extLst>
          </p:cNvPr>
          <p:cNvSpPr>
            <a:spLocks noGrp="1"/>
          </p:cNvSpPr>
          <p:nvPr>
            <p:ph type="sldNum" sz="quarter" idx="12"/>
          </p:nvPr>
        </p:nvSpPr>
        <p:spPr/>
        <p:txBody>
          <a:bodyPr/>
          <a:lstStyle/>
          <a:p>
            <a:fld id="{B5CEABB6-07DC-46E8-9B57-56EC44A396E5}" type="slidenum">
              <a:rPr lang="en-US" smtClean="0"/>
              <a:pPr/>
              <a:t>12</a:t>
            </a:fld>
            <a:endParaRPr lang="en-US"/>
          </a:p>
        </p:txBody>
      </p:sp>
      <p:pic>
        <p:nvPicPr>
          <p:cNvPr id="5" name="Picture 4">
            <a:extLst>
              <a:ext uri="{FF2B5EF4-FFF2-40B4-BE49-F238E27FC236}">
                <a16:creationId xmlns:a16="http://schemas.microsoft.com/office/drawing/2014/main" id="{22B02D9F-D203-84B3-38D9-803ECCEDAEE7}"/>
              </a:ext>
            </a:extLst>
          </p:cNvPr>
          <p:cNvPicPr>
            <a:picLocks noChangeAspect="1"/>
          </p:cNvPicPr>
          <p:nvPr/>
        </p:nvPicPr>
        <p:blipFill>
          <a:blip r:embed="rId2"/>
          <a:stretch>
            <a:fillRect/>
          </a:stretch>
        </p:blipFill>
        <p:spPr>
          <a:xfrm>
            <a:off x="3822491" y="2564382"/>
            <a:ext cx="1427133" cy="1456067"/>
          </a:xfrm>
          <a:prstGeom prst="rect">
            <a:avLst/>
          </a:prstGeom>
        </p:spPr>
      </p:pic>
    </p:spTree>
    <p:extLst>
      <p:ext uri="{BB962C8B-B14F-4D97-AF65-F5344CB8AC3E}">
        <p14:creationId xmlns:p14="http://schemas.microsoft.com/office/powerpoint/2010/main" val="41924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562384" y="187538"/>
            <a:ext cx="10468360" cy="1398400"/>
          </a:xfrm>
        </p:spPr>
        <p:txBody>
          <a:bodyPr/>
          <a:lstStyle/>
          <a:p>
            <a:r>
              <a:rPr lang="en-US">
                <a:cs typeface="Posterama"/>
              </a:rPr>
              <a:t>Challenges with shape descriptors approach</a:t>
            </a:r>
            <a:endParaRPr lang="en-US"/>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a:t>Initially to get the boundary line, directly using the inbuilt </a:t>
            </a:r>
            <a:r>
              <a:rPr lang="en-US" err="1"/>
              <a:t>openCV</a:t>
            </a:r>
            <a:r>
              <a:rPr lang="en-US"/>
              <a:t> function is giving the outer boundary line of the white background.</a:t>
            </a:r>
          </a:p>
          <a:p>
            <a:pPr>
              <a:lnSpc>
                <a:spcPct val="120000"/>
              </a:lnSpc>
            </a:pPr>
            <a:r>
              <a:rPr lang="en-US"/>
              <a:t>Even turning image into gray scale didn't help to get the correct contours</a:t>
            </a:r>
          </a:p>
          <a:p>
            <a:pPr>
              <a:lnSpc>
                <a:spcPct val="120000"/>
              </a:lnSpc>
            </a:pPr>
            <a:r>
              <a:rPr lang="en-US"/>
              <a:t>Getting complexity sensing independent features is hard, if not present, we have to do transforms to get those features </a:t>
            </a:r>
          </a:p>
          <a:p>
            <a:pPr>
              <a:lnSpc>
                <a:spcPct val="120000"/>
              </a:lnSpc>
            </a:pPr>
            <a:endParaRPr lang="en-US"/>
          </a:p>
          <a:p>
            <a:pPr>
              <a:lnSpc>
                <a:spcPct val="120000"/>
              </a:lnSpc>
            </a:pPr>
            <a:endParaRPr lang="en-US"/>
          </a:p>
          <a:p>
            <a:pPr>
              <a:lnSpc>
                <a:spcPct val="120000"/>
              </a:lnSpc>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a:p>
        </p:txBody>
      </p:sp>
    </p:spTree>
    <p:extLst>
      <p:ext uri="{BB962C8B-B14F-4D97-AF65-F5344CB8AC3E}">
        <p14:creationId xmlns:p14="http://schemas.microsoft.com/office/powerpoint/2010/main" val="1675804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a:cs typeface="Posterama"/>
              </a:rPr>
              <a:t>TIGHT-FITTING</a:t>
            </a:r>
            <a:br>
              <a:rPr lang="en-US">
                <a:cs typeface="Posterama"/>
              </a:rPr>
            </a:br>
            <a:r>
              <a:rPr lang="en-US">
                <a:cs typeface="Posterama"/>
              </a:rPr>
              <a:t>BOUNDARY BOX</a:t>
            </a:r>
            <a:endParaRPr lang="en-US"/>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344215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Features considered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a:t>The features extracted from a shape are following: </a:t>
            </a:r>
          </a:p>
          <a:p>
            <a:pPr lvl="1">
              <a:lnSpc>
                <a:spcPct val="120000"/>
              </a:lnSpc>
              <a:spcAft>
                <a:spcPts val="1200"/>
              </a:spcAft>
              <a:buFont typeface="Courier New" panose="020B0604020202020204" pitchFamily="34" charset="0"/>
              <a:buChar char="o"/>
            </a:pPr>
            <a:r>
              <a:rPr lang="en-US">
                <a:latin typeface="Arial"/>
                <a:cs typeface="Arial"/>
              </a:rPr>
              <a:t>Length of tight-fit box</a:t>
            </a:r>
          </a:p>
          <a:p>
            <a:pPr lvl="1">
              <a:lnSpc>
                <a:spcPct val="120000"/>
              </a:lnSpc>
              <a:spcAft>
                <a:spcPts val="1200"/>
              </a:spcAft>
              <a:buFont typeface="Courier New,monospace" panose="020B0604020202020204" pitchFamily="34" charset="0"/>
              <a:buChar char="o"/>
            </a:pPr>
            <a:r>
              <a:rPr lang="en-US">
                <a:latin typeface="Arial"/>
                <a:cs typeface="Arial"/>
              </a:rPr>
              <a:t>Breadth of tight-fit box</a:t>
            </a:r>
          </a:p>
          <a:p>
            <a:pPr lvl="1">
              <a:lnSpc>
                <a:spcPct val="120000"/>
              </a:lnSpc>
              <a:spcAft>
                <a:spcPts val="1200"/>
              </a:spcAft>
              <a:buFont typeface="Courier New" panose="020B0604020202020204" pitchFamily="34" charset="0"/>
              <a:buChar char="o"/>
            </a:pPr>
            <a:r>
              <a:rPr lang="en-US">
                <a:latin typeface="Arial"/>
                <a:cs typeface="Arial"/>
              </a:rPr>
              <a:t>Area of tight-fit box</a:t>
            </a:r>
          </a:p>
          <a:p>
            <a:pPr lvl="1">
              <a:lnSpc>
                <a:spcPct val="120000"/>
              </a:lnSpc>
              <a:spcAft>
                <a:spcPts val="1200"/>
              </a:spcAft>
              <a:buFont typeface="Courier New" panose="020B0604020202020204" pitchFamily="34" charset="0"/>
              <a:buChar char="o"/>
            </a:pPr>
            <a:r>
              <a:rPr lang="en-US">
                <a:latin typeface="Arial"/>
                <a:cs typeface="Arial"/>
              </a:rPr>
              <a:t>Area of the shape/figure</a:t>
            </a:r>
          </a:p>
          <a:p>
            <a:pPr lvl="1">
              <a:lnSpc>
                <a:spcPct val="120000"/>
              </a:lnSpc>
              <a:spcAft>
                <a:spcPts val="1200"/>
              </a:spcAft>
              <a:buFont typeface="Courier New" panose="020B0604020202020204" pitchFamily="34" charset="0"/>
              <a:buChar char="o"/>
            </a:pPr>
            <a:r>
              <a:rPr lang="en-US">
                <a:latin typeface="Arial"/>
                <a:cs typeface="Arial"/>
              </a:rPr>
              <a:t>Aspect-ratio of box</a:t>
            </a:r>
          </a:p>
          <a:p>
            <a:pPr lvl="1">
              <a:lnSpc>
                <a:spcPct val="120000"/>
              </a:lnSpc>
              <a:spcAft>
                <a:spcPts val="1200"/>
              </a:spcAft>
              <a:buFont typeface="Courier New" panose="020B0604020202020204" pitchFamily="34" charset="0"/>
              <a:buChar char="o"/>
            </a:pPr>
            <a:r>
              <a:rPr lang="en-US">
                <a:latin typeface="Arial"/>
                <a:cs typeface="Arial"/>
              </a:rPr>
              <a:t>Bounding box ratio</a:t>
            </a:r>
            <a:endParaRPr lang="en-US" sz="2100">
              <a:latin typeface="Arial"/>
              <a:cs typeface="Arial"/>
            </a:endParaRP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a:p>
        </p:txBody>
      </p:sp>
    </p:spTree>
    <p:extLst>
      <p:ext uri="{BB962C8B-B14F-4D97-AF65-F5344CB8AC3E}">
        <p14:creationId xmlns:p14="http://schemas.microsoft.com/office/powerpoint/2010/main" val="1196301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657255" y="233922"/>
            <a:ext cx="6160105" cy="765871"/>
          </a:xfrm>
        </p:spPr>
        <p:txBody>
          <a:bodyPr>
            <a:normAutofit fontScale="90000"/>
          </a:bodyPr>
          <a:lstStyle/>
          <a:p>
            <a:r>
              <a:rPr lang="en-US"/>
              <a:t>Sample Image with Boundary Points and centroid:-</a:t>
            </a:r>
            <a:endParaRPr lang="en-ZA"/>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16</a:t>
            </a:fld>
            <a:endParaRPr lang="en-US"/>
          </a:p>
        </p:txBody>
      </p:sp>
      <p:pic>
        <p:nvPicPr>
          <p:cNvPr id="3" name="Picture 2" descr="A line drawing of a line&#10;&#10;Description automatically generated">
            <a:extLst>
              <a:ext uri="{FF2B5EF4-FFF2-40B4-BE49-F238E27FC236}">
                <a16:creationId xmlns:a16="http://schemas.microsoft.com/office/drawing/2014/main" id="{889800DE-363A-C628-6687-8E5F8F906B31}"/>
              </a:ext>
            </a:extLst>
          </p:cNvPr>
          <p:cNvPicPr>
            <a:picLocks noChangeAspect="1"/>
          </p:cNvPicPr>
          <p:nvPr/>
        </p:nvPicPr>
        <p:blipFill>
          <a:blip r:embed="rId2"/>
          <a:stretch>
            <a:fillRect/>
          </a:stretch>
        </p:blipFill>
        <p:spPr>
          <a:xfrm>
            <a:off x="4876800" y="2371725"/>
            <a:ext cx="2895600" cy="2114550"/>
          </a:xfrm>
          <a:prstGeom prst="rect">
            <a:avLst/>
          </a:prstGeom>
        </p:spPr>
      </p:pic>
      <p:sp>
        <p:nvSpPr>
          <p:cNvPr id="4" name="TextBox 4">
            <a:extLst>
              <a:ext uri="{FF2B5EF4-FFF2-40B4-BE49-F238E27FC236}">
                <a16:creationId xmlns:a16="http://schemas.microsoft.com/office/drawing/2014/main" id="{EBD490EC-D2AB-57F2-2693-77CD2487A0BF}"/>
              </a:ext>
            </a:extLst>
          </p:cNvPr>
          <p:cNvSpPr txBox="1"/>
          <p:nvPr/>
        </p:nvSpPr>
        <p:spPr>
          <a:xfrm>
            <a:off x="1219499" y="1714407"/>
            <a:ext cx="272384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Sample  shape </a:t>
            </a:r>
          </a:p>
        </p:txBody>
      </p:sp>
      <p:pic>
        <p:nvPicPr>
          <p:cNvPr id="6" name="Picture 5" descr="A black line drawing of a graph&#10;&#10;Description automatically generated">
            <a:extLst>
              <a:ext uri="{FF2B5EF4-FFF2-40B4-BE49-F238E27FC236}">
                <a16:creationId xmlns:a16="http://schemas.microsoft.com/office/drawing/2014/main" id="{C371A0A8-8A17-B672-037E-9AD663782A69}"/>
              </a:ext>
            </a:extLst>
          </p:cNvPr>
          <p:cNvPicPr>
            <a:picLocks noChangeAspect="1"/>
          </p:cNvPicPr>
          <p:nvPr/>
        </p:nvPicPr>
        <p:blipFill>
          <a:blip r:embed="rId3"/>
          <a:stretch>
            <a:fillRect/>
          </a:stretch>
        </p:blipFill>
        <p:spPr>
          <a:xfrm>
            <a:off x="8410575" y="2147888"/>
            <a:ext cx="3429000" cy="2114550"/>
          </a:xfrm>
          <a:prstGeom prst="rect">
            <a:avLst/>
          </a:prstGeom>
        </p:spPr>
      </p:pic>
      <p:pic>
        <p:nvPicPr>
          <p:cNvPr id="7" name="Picture 6" descr="A yellow outline of a state&#10;&#10;Description automatically generated">
            <a:extLst>
              <a:ext uri="{FF2B5EF4-FFF2-40B4-BE49-F238E27FC236}">
                <a16:creationId xmlns:a16="http://schemas.microsoft.com/office/drawing/2014/main" id="{F63F3602-83AA-588F-8349-623461A3DFC9}"/>
              </a:ext>
            </a:extLst>
          </p:cNvPr>
          <p:cNvPicPr>
            <a:picLocks noChangeAspect="1"/>
          </p:cNvPicPr>
          <p:nvPr/>
        </p:nvPicPr>
        <p:blipFill>
          <a:blip r:embed="rId4"/>
          <a:stretch>
            <a:fillRect/>
          </a:stretch>
        </p:blipFill>
        <p:spPr>
          <a:xfrm>
            <a:off x="1220098" y="2371725"/>
            <a:ext cx="2798555" cy="2114550"/>
          </a:xfrm>
          <a:prstGeom prst="rect">
            <a:avLst/>
          </a:prstGeom>
        </p:spPr>
      </p:pic>
      <p:sp>
        <p:nvSpPr>
          <p:cNvPr id="8" name="TextBox 4">
            <a:extLst>
              <a:ext uri="{FF2B5EF4-FFF2-40B4-BE49-F238E27FC236}">
                <a16:creationId xmlns:a16="http://schemas.microsoft.com/office/drawing/2014/main" id="{B0CF745E-95DC-A690-BAB9-7978FE25C123}"/>
              </a:ext>
            </a:extLst>
          </p:cNvPr>
          <p:cNvSpPr txBox="1"/>
          <p:nvPr/>
        </p:nvSpPr>
        <p:spPr>
          <a:xfrm>
            <a:off x="4896148" y="1714407"/>
            <a:ext cx="28952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Sample shape converted into grayscale </a:t>
            </a:r>
          </a:p>
        </p:txBody>
      </p:sp>
      <p:sp>
        <p:nvSpPr>
          <p:cNvPr id="10" name="TextBox 4">
            <a:extLst>
              <a:ext uri="{FF2B5EF4-FFF2-40B4-BE49-F238E27FC236}">
                <a16:creationId xmlns:a16="http://schemas.microsoft.com/office/drawing/2014/main" id="{EAFA976E-219F-B894-76EF-2D6507AFB126}"/>
              </a:ext>
            </a:extLst>
          </p:cNvPr>
          <p:cNvSpPr txBox="1"/>
          <p:nvPr/>
        </p:nvSpPr>
        <p:spPr>
          <a:xfrm>
            <a:off x="8429923" y="1714407"/>
            <a:ext cx="272384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Tight-Fit Box</a:t>
            </a:r>
          </a:p>
        </p:txBody>
      </p:sp>
    </p:spTree>
    <p:extLst>
      <p:ext uri="{BB962C8B-B14F-4D97-AF65-F5344CB8AC3E}">
        <p14:creationId xmlns:p14="http://schemas.microsoft.com/office/powerpoint/2010/main" val="46967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Features explained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a:latin typeface="Avenir Next LT Pro Light"/>
                <a:cs typeface="Arial"/>
              </a:rPr>
              <a:t>Length, breadth :  These are the two dimensions of the tight-fit box which is a rectangle.</a:t>
            </a:r>
            <a:endParaRPr lang="en-US"/>
          </a:p>
          <a:p>
            <a:pPr>
              <a:lnSpc>
                <a:spcPct val="120000"/>
              </a:lnSpc>
            </a:pPr>
            <a:r>
              <a:rPr lang="en-US">
                <a:latin typeface="Avenir Next LT Pro Light"/>
                <a:cs typeface="Arial"/>
              </a:rPr>
              <a:t>Area : The areas of both, the shape and the tight fit box are considered. This is calculated as the no. Of pixels present in the shape and inside the box.</a:t>
            </a:r>
            <a:endParaRPr lang="en-US">
              <a:cs typeface="Arial"/>
            </a:endParaRPr>
          </a:p>
          <a:p>
            <a:pPr>
              <a:lnSpc>
                <a:spcPct val="120000"/>
              </a:lnSpc>
            </a:pPr>
            <a:r>
              <a:rPr lang="en-US"/>
              <a:t>Aspect ratio of box : Aspect ratio of the box is taken as the ratio of its breadth to its length. This is done to ensure it is less than 1.</a:t>
            </a:r>
          </a:p>
          <a:p>
            <a:pPr>
              <a:lnSpc>
                <a:spcPct val="120000"/>
              </a:lnSpc>
            </a:pPr>
            <a:r>
              <a:rPr lang="en-US"/>
              <a:t>Bounding box ratio: This is the ratio of the area enclosed by the shape to the area enclosed by the tight-fit box. This is also done to ensure its value as less than 1.</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a:p>
        </p:txBody>
      </p:sp>
    </p:spTree>
    <p:extLst>
      <p:ext uri="{BB962C8B-B14F-4D97-AF65-F5344CB8AC3E}">
        <p14:creationId xmlns:p14="http://schemas.microsoft.com/office/powerpoint/2010/main" val="3272946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How ARE these features important?</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lnSpcReduction="10000"/>
          </a:bodyPr>
          <a:lstStyle/>
          <a:p>
            <a:pPr>
              <a:lnSpc>
                <a:spcPct val="120000"/>
              </a:lnSpc>
            </a:pPr>
            <a:r>
              <a:rPr lang="en-US"/>
              <a:t>In the Boundary box approach, the features we extract are obtained uniquely by this method </a:t>
            </a:r>
          </a:p>
          <a:p>
            <a:pPr lvl="1">
              <a:lnSpc>
                <a:spcPct val="120000"/>
              </a:lnSpc>
              <a:spcAft>
                <a:spcPts val="1200"/>
              </a:spcAft>
              <a:buFont typeface="Courier New" panose="020B0604020202020204" pitchFamily="34" charset="0"/>
              <a:buChar char="o"/>
            </a:pPr>
            <a:r>
              <a:rPr lang="en-US" b="1"/>
              <a:t>Length, breadth, area of rectangle </a:t>
            </a:r>
            <a:r>
              <a:rPr lang="en-US"/>
              <a:t>- These features provide the minimum area of plot required by the customer for his building</a:t>
            </a:r>
          </a:p>
          <a:p>
            <a:pPr lvl="1">
              <a:lnSpc>
                <a:spcPct val="120000"/>
              </a:lnSpc>
              <a:spcAft>
                <a:spcPts val="1200"/>
              </a:spcAft>
              <a:buFont typeface="Courier New" panose="020B0604020202020204" pitchFamily="34" charset="0"/>
              <a:buChar char="o"/>
            </a:pPr>
            <a:r>
              <a:rPr lang="en-US" b="1"/>
              <a:t>Aspect ratio</a:t>
            </a:r>
            <a:r>
              <a:rPr lang="en-US"/>
              <a:t> - This gives the idea of whether the plot has equal sides or is very elongated in one direction with limited length in other directions</a:t>
            </a:r>
          </a:p>
          <a:p>
            <a:pPr lvl="1">
              <a:lnSpc>
                <a:spcPct val="120000"/>
              </a:lnSpc>
              <a:spcAft>
                <a:spcPts val="1200"/>
              </a:spcAft>
              <a:buFont typeface="Courier New" panose="020B0604020202020204" pitchFamily="34" charset="0"/>
              <a:buChar char="o"/>
            </a:pPr>
            <a:r>
              <a:rPr lang="en-US" b="1"/>
              <a:t>Bounding box ratio</a:t>
            </a:r>
            <a:r>
              <a:rPr lang="en-US"/>
              <a:t> - This gives the amount of area occupied by the building within a certain rectangular plot </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a:p>
        </p:txBody>
      </p:sp>
    </p:spTree>
    <p:extLst>
      <p:ext uri="{BB962C8B-B14F-4D97-AF65-F5344CB8AC3E}">
        <p14:creationId xmlns:p14="http://schemas.microsoft.com/office/powerpoint/2010/main" val="175979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METHODOLOGY</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b="1"/>
              <a:t>Input file</a:t>
            </a:r>
            <a:r>
              <a:rPr lang="en-US"/>
              <a:t> : E7-images.zip</a:t>
            </a:r>
          </a:p>
          <a:p>
            <a:pPr>
              <a:lnSpc>
                <a:spcPct val="120000"/>
              </a:lnSpc>
            </a:pPr>
            <a:r>
              <a:rPr lang="en-US" b="1"/>
              <a:t>Steps Involved :</a:t>
            </a:r>
            <a:r>
              <a:rPr lang="en-US"/>
              <a:t> </a:t>
            </a:r>
          </a:p>
          <a:p>
            <a:pPr lvl="1">
              <a:lnSpc>
                <a:spcPct val="120000"/>
              </a:lnSpc>
              <a:spcAft>
                <a:spcPts val="1200"/>
              </a:spcAft>
              <a:buFont typeface="Courier New" panose="020B0604020202020204" pitchFamily="34" charset="0"/>
              <a:buChar char="o"/>
            </a:pPr>
            <a:r>
              <a:rPr lang="en-US" b="1"/>
              <a:t>Step 1</a:t>
            </a:r>
            <a:r>
              <a:rPr lang="en-US"/>
              <a:t> :  Zip file is uploaded and extracted into a given directory</a:t>
            </a:r>
          </a:p>
          <a:p>
            <a:pPr lvl="1">
              <a:lnSpc>
                <a:spcPct val="120000"/>
              </a:lnSpc>
              <a:spcAft>
                <a:spcPts val="1200"/>
              </a:spcAft>
              <a:buFont typeface="Courier New" panose="020B0604020202020204" pitchFamily="34" charset="0"/>
              <a:buChar char="o"/>
            </a:pPr>
            <a:r>
              <a:rPr lang="en-US" b="1"/>
              <a:t>Step 2 : </a:t>
            </a:r>
            <a:r>
              <a:rPr lang="en-US"/>
              <a:t>Each image has its boundary extracted and we give a gray color to each pixel in the boundary </a:t>
            </a:r>
          </a:p>
          <a:p>
            <a:pPr lvl="1">
              <a:lnSpc>
                <a:spcPct val="120000"/>
              </a:lnSpc>
              <a:buFont typeface="Courier New" panose="020B0604020202020204" pitchFamily="34" charset="0"/>
              <a:buChar char="o"/>
            </a:pPr>
            <a:r>
              <a:rPr lang="en-US" b="1"/>
              <a:t>Step 3:  </a:t>
            </a:r>
            <a:r>
              <a:rPr lang="en-US"/>
              <a:t>After that, we produce a tight-fit box, with color black, to each of these images which contain only the boundary</a:t>
            </a:r>
          </a:p>
          <a:p>
            <a:pPr>
              <a:lnSpc>
                <a:spcPct val="120000"/>
              </a:lnSpc>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a:p>
        </p:txBody>
      </p:sp>
    </p:spTree>
    <p:extLst>
      <p:ext uri="{BB962C8B-B14F-4D97-AF65-F5344CB8AC3E}">
        <p14:creationId xmlns:p14="http://schemas.microsoft.com/office/powerpoint/2010/main" val="410307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Outline</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vert="horz" lIns="91440" tIns="45720" rIns="91440" bIns="45720" rtlCol="0" anchor="t">
            <a:normAutofit/>
          </a:bodyPr>
          <a:lstStyle/>
          <a:p>
            <a:r>
              <a:rPr lang="en-US"/>
              <a:t>Grouping approaches</a:t>
            </a:r>
          </a:p>
          <a:p>
            <a:pPr lvl="1">
              <a:spcAft>
                <a:spcPts val="1200"/>
              </a:spcAft>
              <a:buFont typeface="Courier New" panose="020B0604020202020204" pitchFamily="34" charset="0"/>
              <a:buChar char="o"/>
            </a:pPr>
            <a:r>
              <a:rPr lang="en-US"/>
              <a:t>Shape Descriptors</a:t>
            </a:r>
          </a:p>
          <a:p>
            <a:pPr lvl="1">
              <a:spcAft>
                <a:spcPts val="1200"/>
              </a:spcAft>
              <a:buFont typeface="Courier New" panose="020B0604020202020204" pitchFamily="34" charset="0"/>
              <a:buChar char="o"/>
            </a:pPr>
            <a:r>
              <a:rPr lang="en-US"/>
              <a:t>Tight fitting box </a:t>
            </a:r>
          </a:p>
          <a:p>
            <a:pPr lvl="1">
              <a:buFont typeface="Courier New" panose="020B0604020202020204" pitchFamily="34" charset="0"/>
              <a:buChar char="o"/>
            </a:pPr>
            <a:r>
              <a:rPr lang="en-US"/>
              <a:t>Distance from  centroid to vertices of layout</a:t>
            </a:r>
          </a:p>
          <a:p>
            <a:pPr>
              <a:lnSpc>
                <a:spcPct val="150000"/>
              </a:lnSpc>
              <a:spcAft>
                <a:spcPts val="0"/>
              </a:spcAft>
            </a:pPr>
            <a:r>
              <a:rPr lang="en-US"/>
              <a:t>Complexity grouping</a:t>
            </a:r>
          </a:p>
          <a:p>
            <a:pPr>
              <a:lnSpc>
                <a:spcPct val="150000"/>
              </a:lnSpc>
              <a:spcAft>
                <a:spcPts val="0"/>
              </a:spcAft>
            </a:pPr>
            <a:r>
              <a:rPr lang="en-US"/>
              <a:t>Retrieval of relevant layouts  using tight fitting box approach </a:t>
            </a:r>
          </a:p>
          <a:p>
            <a:endParaRPr lang="en-US"/>
          </a:p>
          <a:p>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ea typeface="+mj-lt"/>
                <a:cs typeface="+mj-lt"/>
              </a:rPr>
              <a:t>METHODOLOGY</a:t>
            </a:r>
            <a:endParaRPr lang="en-US"/>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buFont typeface="Courier New" panose="020B0604020202020204" pitchFamily="34" charset="0"/>
              <a:buChar char="o"/>
            </a:pPr>
            <a:r>
              <a:rPr lang="en-US" b="1"/>
              <a:t>Step 4</a:t>
            </a:r>
            <a:r>
              <a:rPr lang="en-US"/>
              <a:t> :  Edge detection is done using </a:t>
            </a:r>
            <a:r>
              <a:rPr lang="en-US" err="1"/>
              <a:t>openCV</a:t>
            </a:r>
            <a:r>
              <a:rPr lang="en-US"/>
              <a:t> library</a:t>
            </a:r>
          </a:p>
          <a:p>
            <a:pPr>
              <a:lnSpc>
                <a:spcPct val="120000"/>
              </a:lnSpc>
              <a:buFont typeface="Courier New" panose="020B0604020202020204" pitchFamily="34" charset="0"/>
              <a:buChar char="o"/>
            </a:pPr>
            <a:r>
              <a:rPr lang="en-US" b="1"/>
              <a:t>Step 5 : </a:t>
            </a:r>
            <a:r>
              <a:rPr lang="en-US"/>
              <a:t>Input image of boundary is read </a:t>
            </a:r>
          </a:p>
          <a:p>
            <a:pPr>
              <a:lnSpc>
                <a:spcPct val="120000"/>
              </a:lnSpc>
              <a:spcAft>
                <a:spcPts val="0"/>
              </a:spcAft>
              <a:buFont typeface="Courier New" panose="020B0604020202020204" pitchFamily="34" charset="0"/>
              <a:buChar char="o"/>
            </a:pPr>
            <a:r>
              <a:rPr lang="en-US" b="1"/>
              <a:t>Step 6: </a:t>
            </a:r>
            <a:r>
              <a:rPr lang="en-US">
                <a:ea typeface="+mn-lt"/>
                <a:cs typeface="+mn-lt"/>
              </a:rPr>
              <a:t>Thresholding is applied to the grayscale image to isolate the white regions. Pixels with intensity values greater than threshold are set white and others as 0</a:t>
            </a:r>
          </a:p>
          <a:p>
            <a:pPr>
              <a:lnSpc>
                <a:spcPct val="120000"/>
              </a:lnSpc>
              <a:spcAft>
                <a:spcPts val="0"/>
              </a:spcAft>
              <a:buFont typeface="Courier New" panose="020B0604020202020204" pitchFamily="34" charset="0"/>
              <a:buChar char="o"/>
            </a:pPr>
            <a:r>
              <a:rPr lang="en-US" b="1"/>
              <a:t>Step 7 : </a:t>
            </a:r>
            <a:r>
              <a:rPr lang="en-US"/>
              <a:t>Contours are found and approximated with a polygon with a fixed approximation accuracy</a:t>
            </a:r>
          </a:p>
          <a:p>
            <a:pPr>
              <a:lnSpc>
                <a:spcPct val="120000"/>
              </a:lnSpc>
              <a:spcAft>
                <a:spcPts val="0"/>
              </a:spcAft>
              <a:buFont typeface="Courier New" panose="020B0604020202020204" pitchFamily="34" charset="0"/>
              <a:buChar char="o"/>
            </a:pPr>
            <a:r>
              <a:rPr lang="en-US" b="1"/>
              <a:t>Step 8 : </a:t>
            </a:r>
            <a:r>
              <a:rPr lang="en-US"/>
              <a:t>The convex hull and minimum rectangle area is found </a:t>
            </a:r>
          </a:p>
          <a:p>
            <a:pPr>
              <a:lnSpc>
                <a:spcPct val="120000"/>
              </a:lnSpc>
              <a:spcAft>
                <a:spcPts val="0"/>
              </a:spcAft>
              <a:buFont typeface="Courier New" panose="020B0604020202020204" pitchFamily="34" charset="0"/>
              <a:buChar char="o"/>
            </a:pPr>
            <a:r>
              <a:rPr lang="en-US" b="1"/>
              <a:t>Step 9 : </a:t>
            </a:r>
            <a:r>
              <a:rPr lang="en-US"/>
              <a:t>We extract length, breadth and area of the tight-fit rectangle as features for our analysis</a:t>
            </a:r>
          </a:p>
          <a:p>
            <a:pPr>
              <a:lnSpc>
                <a:spcPct val="120000"/>
              </a:lnSpc>
              <a:buFont typeface="Courier New" panose="020B0604020202020204" pitchFamily="34" charset="0"/>
              <a:buChar char="o"/>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245148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FD08-2B79-72C5-6824-DFA53C558F36}"/>
              </a:ext>
            </a:extLst>
          </p:cNvPr>
          <p:cNvSpPr>
            <a:spLocks noGrp="1"/>
          </p:cNvSpPr>
          <p:nvPr>
            <p:ph type="title"/>
          </p:nvPr>
        </p:nvSpPr>
        <p:spPr>
          <a:xfrm>
            <a:off x="864309" y="631"/>
            <a:ext cx="8297380" cy="1326514"/>
          </a:xfrm>
        </p:spPr>
        <p:txBody>
          <a:bodyPr/>
          <a:lstStyle/>
          <a:p>
            <a:r>
              <a:rPr lang="en-US">
                <a:ea typeface="+mj-lt"/>
                <a:cs typeface="+mj-lt"/>
              </a:rPr>
              <a:t>METHODOLOGY</a:t>
            </a:r>
            <a:endParaRPr lang="en-US"/>
          </a:p>
        </p:txBody>
      </p:sp>
      <p:sp>
        <p:nvSpPr>
          <p:cNvPr id="3" name="Text Placeholder 2">
            <a:extLst>
              <a:ext uri="{FF2B5EF4-FFF2-40B4-BE49-F238E27FC236}">
                <a16:creationId xmlns:a16="http://schemas.microsoft.com/office/drawing/2014/main" id="{C9B4A561-CE69-99AD-76EA-7EAFFA5B66CA}"/>
              </a:ext>
            </a:extLst>
          </p:cNvPr>
          <p:cNvSpPr>
            <a:spLocks noGrp="1"/>
          </p:cNvSpPr>
          <p:nvPr>
            <p:ph type="body" sz="quarter" idx="13"/>
          </p:nvPr>
        </p:nvSpPr>
        <p:spPr>
          <a:xfrm>
            <a:off x="851253" y="1713206"/>
            <a:ext cx="8741032" cy="4528177"/>
          </a:xfrm>
        </p:spPr>
        <p:txBody>
          <a:bodyPr vert="horz" lIns="91440" tIns="45720" rIns="91440" bIns="45720" rtlCol="0" anchor="t">
            <a:normAutofit/>
          </a:bodyPr>
          <a:lstStyle/>
          <a:p>
            <a:r>
              <a:rPr lang="en-US" b="1">
                <a:latin typeface="Avenir Next LT Pro Light"/>
                <a:cs typeface="Arial"/>
              </a:rPr>
              <a:t>Step 10 :</a:t>
            </a:r>
            <a:r>
              <a:rPr lang="en-US" b="1"/>
              <a:t> </a:t>
            </a:r>
            <a:r>
              <a:rPr lang="en-US"/>
              <a:t> We save 3 copies of each image, 1 as the original, 1 as the boundary grayscale and 1 with the bounded box</a:t>
            </a:r>
          </a:p>
          <a:p>
            <a:r>
              <a:rPr lang="en-US" b="1"/>
              <a:t>Step 11</a:t>
            </a:r>
            <a:r>
              <a:rPr lang="en-US"/>
              <a:t> </a:t>
            </a:r>
            <a:r>
              <a:rPr lang="en-US" b="1"/>
              <a:t>:</a:t>
            </a:r>
            <a:r>
              <a:rPr lang="en-US"/>
              <a:t> </a:t>
            </a:r>
            <a:r>
              <a:rPr lang="en-US">
                <a:ea typeface="+mn-lt"/>
                <a:cs typeface="+mn-lt"/>
              </a:rPr>
              <a:t>We calculate other features like area of rectangle, aspect ratio, bounded box ratio</a:t>
            </a:r>
            <a:endParaRPr lang="en-US"/>
          </a:p>
          <a:p>
            <a:r>
              <a:rPr lang="en-US" b="1"/>
              <a:t>Step 12 </a:t>
            </a:r>
            <a:r>
              <a:rPr lang="en-US"/>
              <a:t>:</a:t>
            </a:r>
            <a:r>
              <a:rPr lang="en-US" b="1"/>
              <a:t> </a:t>
            </a:r>
            <a:r>
              <a:rPr lang="en-US">
                <a:ea typeface="+mn-lt"/>
                <a:cs typeface="+mn-lt"/>
              </a:rPr>
              <a:t>We combine each feature into a separate array for each datapoint and standardize it</a:t>
            </a:r>
            <a:endParaRPr lang="en-US"/>
          </a:p>
          <a:p>
            <a:r>
              <a:rPr lang="en-US" b="1"/>
              <a:t>Step 13 :</a:t>
            </a:r>
            <a:r>
              <a:rPr lang="en-US"/>
              <a:t> We apply k-means classification and cluster the data into 3 different groups. This will give us the clustering based on complexity</a:t>
            </a:r>
          </a:p>
          <a:p>
            <a:r>
              <a:rPr lang="en-US" b="1"/>
              <a:t>Step 14 :</a:t>
            </a:r>
            <a:r>
              <a:rPr lang="en-US"/>
              <a:t> We calculate complexity scores of each individual data-point to identify it's own specific complexity relative to the other datapoints.</a:t>
            </a:r>
          </a:p>
          <a:p>
            <a:endParaRPr lang="en-US"/>
          </a:p>
        </p:txBody>
      </p:sp>
      <p:sp>
        <p:nvSpPr>
          <p:cNvPr id="4" name="Slide Number Placeholder 3">
            <a:extLst>
              <a:ext uri="{FF2B5EF4-FFF2-40B4-BE49-F238E27FC236}">
                <a16:creationId xmlns:a16="http://schemas.microsoft.com/office/drawing/2014/main" id="{A3D9967D-0DCB-C965-CB69-D3B22BCAD90F}"/>
              </a:ext>
            </a:extLst>
          </p:cNvPr>
          <p:cNvSpPr>
            <a:spLocks noGrp="1"/>
          </p:cNvSpPr>
          <p:nvPr>
            <p:ph type="sldNum" sz="quarter" idx="12"/>
          </p:nvPr>
        </p:nvSpPr>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1230928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FD08-2B79-72C5-6824-DFA53C558F36}"/>
              </a:ext>
            </a:extLst>
          </p:cNvPr>
          <p:cNvSpPr>
            <a:spLocks noGrp="1"/>
          </p:cNvSpPr>
          <p:nvPr>
            <p:ph type="title"/>
          </p:nvPr>
        </p:nvSpPr>
        <p:spPr>
          <a:xfrm>
            <a:off x="864309" y="631"/>
            <a:ext cx="8297380" cy="1326514"/>
          </a:xfrm>
        </p:spPr>
        <p:txBody>
          <a:bodyPr/>
          <a:lstStyle/>
          <a:p>
            <a:r>
              <a:rPr lang="en-US">
                <a:ea typeface="+mj-lt"/>
                <a:cs typeface="+mj-lt"/>
              </a:rPr>
              <a:t>METHODOLOGY</a:t>
            </a:r>
            <a:endParaRPr lang="en-US"/>
          </a:p>
        </p:txBody>
      </p:sp>
      <p:sp>
        <p:nvSpPr>
          <p:cNvPr id="3" name="Text Placeholder 2">
            <a:extLst>
              <a:ext uri="{FF2B5EF4-FFF2-40B4-BE49-F238E27FC236}">
                <a16:creationId xmlns:a16="http://schemas.microsoft.com/office/drawing/2014/main" id="{C9B4A561-CE69-99AD-76EA-7EAFFA5B66CA}"/>
              </a:ext>
            </a:extLst>
          </p:cNvPr>
          <p:cNvSpPr>
            <a:spLocks noGrp="1"/>
          </p:cNvSpPr>
          <p:nvPr>
            <p:ph type="body" sz="quarter" idx="13"/>
          </p:nvPr>
        </p:nvSpPr>
        <p:spPr>
          <a:xfrm>
            <a:off x="851253" y="1713206"/>
            <a:ext cx="8741032" cy="4528177"/>
          </a:xfrm>
        </p:spPr>
        <p:txBody>
          <a:bodyPr vert="horz" lIns="91440" tIns="45720" rIns="91440" bIns="45720" rtlCol="0" anchor="t">
            <a:normAutofit/>
          </a:bodyPr>
          <a:lstStyle/>
          <a:p>
            <a:r>
              <a:rPr lang="en-US" b="1">
                <a:latin typeface="Avenir Next LT Pro Light"/>
                <a:cs typeface="Arial"/>
              </a:rPr>
              <a:t>Step 15 :</a:t>
            </a:r>
            <a:r>
              <a:rPr lang="en-US" b="1">
                <a:cs typeface="Arial"/>
              </a:rPr>
              <a:t> </a:t>
            </a:r>
            <a:r>
              <a:rPr lang="en-US" b="1"/>
              <a:t> </a:t>
            </a:r>
            <a:r>
              <a:rPr lang="en-US"/>
              <a:t> The 3 cluster k-means method of classification produced a segregation of the 1183 datapoints into 3 separate complexities. Below is the distribution of all the data-points</a:t>
            </a:r>
          </a:p>
          <a:p>
            <a:endParaRPr lang="en-US"/>
          </a:p>
          <a:p>
            <a:endParaRPr lang="en-US"/>
          </a:p>
          <a:p>
            <a:r>
              <a:rPr lang="en-US"/>
              <a:t>Cluster 0 refers to low complexity, </a:t>
            </a:r>
            <a:r>
              <a:rPr lang="en-US">
                <a:ea typeface="+mn-lt"/>
                <a:cs typeface="+mn-lt"/>
              </a:rPr>
              <a:t>Cluster 1 refers to medium complexity</a:t>
            </a:r>
            <a:r>
              <a:rPr lang="en-US"/>
              <a:t> and </a:t>
            </a:r>
            <a:r>
              <a:rPr lang="en-US">
                <a:ea typeface="+mn-lt"/>
                <a:cs typeface="+mn-lt"/>
              </a:rPr>
              <a:t>Cluster 2 refers to high complexity</a:t>
            </a:r>
          </a:p>
          <a:p>
            <a:r>
              <a:rPr lang="en-US" b="1"/>
              <a:t>Step 16 : </a:t>
            </a:r>
            <a:r>
              <a:rPr lang="en-US"/>
              <a:t>We then calculate the relevant graphs required to visualize the present data and its important features</a:t>
            </a:r>
          </a:p>
          <a:p>
            <a:endParaRPr lang="en-US"/>
          </a:p>
          <a:p>
            <a:endParaRPr lang="en-US"/>
          </a:p>
        </p:txBody>
      </p:sp>
      <p:sp>
        <p:nvSpPr>
          <p:cNvPr id="4" name="Slide Number Placeholder 3">
            <a:extLst>
              <a:ext uri="{FF2B5EF4-FFF2-40B4-BE49-F238E27FC236}">
                <a16:creationId xmlns:a16="http://schemas.microsoft.com/office/drawing/2014/main" id="{A3D9967D-0DCB-C965-CB69-D3B22BCAD90F}"/>
              </a:ext>
            </a:extLst>
          </p:cNvPr>
          <p:cNvSpPr>
            <a:spLocks noGrp="1"/>
          </p:cNvSpPr>
          <p:nvPr>
            <p:ph type="sldNum" sz="quarter" idx="12"/>
          </p:nvPr>
        </p:nvSpPr>
        <p:spPr/>
        <p:txBody>
          <a:bodyPr/>
          <a:lstStyle/>
          <a:p>
            <a:fld id="{B5CEABB6-07DC-46E8-9B57-56EC44A396E5}" type="slidenum">
              <a:rPr lang="en-US" smtClean="0"/>
              <a:pPr/>
              <a:t>22</a:t>
            </a:fld>
            <a:endParaRPr lang="en-US"/>
          </a:p>
        </p:txBody>
      </p:sp>
      <p:pic>
        <p:nvPicPr>
          <p:cNvPr id="7" name="Picture 6">
            <a:extLst>
              <a:ext uri="{FF2B5EF4-FFF2-40B4-BE49-F238E27FC236}">
                <a16:creationId xmlns:a16="http://schemas.microsoft.com/office/drawing/2014/main" id="{A4F1E20D-EB4A-D649-3FBB-279717C8CF8A}"/>
              </a:ext>
            </a:extLst>
          </p:cNvPr>
          <p:cNvPicPr>
            <a:picLocks noChangeAspect="1"/>
          </p:cNvPicPr>
          <p:nvPr/>
        </p:nvPicPr>
        <p:blipFill>
          <a:blip r:embed="rId2"/>
          <a:stretch>
            <a:fillRect/>
          </a:stretch>
        </p:blipFill>
        <p:spPr>
          <a:xfrm>
            <a:off x="2114550" y="2757488"/>
            <a:ext cx="2133600" cy="962025"/>
          </a:xfrm>
          <a:prstGeom prst="rect">
            <a:avLst/>
          </a:prstGeom>
        </p:spPr>
      </p:pic>
    </p:spTree>
    <p:extLst>
      <p:ext uri="{BB962C8B-B14F-4D97-AF65-F5344CB8AC3E}">
        <p14:creationId xmlns:p14="http://schemas.microsoft.com/office/powerpoint/2010/main" val="3461384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6D43-39CE-ADD0-200E-86536ECF207B}"/>
              </a:ext>
            </a:extLst>
          </p:cNvPr>
          <p:cNvSpPr>
            <a:spLocks noGrp="1"/>
          </p:cNvSpPr>
          <p:nvPr>
            <p:ph type="title"/>
          </p:nvPr>
        </p:nvSpPr>
        <p:spPr>
          <a:xfrm>
            <a:off x="488686" y="-108154"/>
            <a:ext cx="7058025" cy="1202055"/>
          </a:xfrm>
        </p:spPr>
        <p:txBody>
          <a:bodyPr/>
          <a:lstStyle/>
          <a:p>
            <a:r>
              <a:rPr lang="en-US">
                <a:cs typeface="Posterama"/>
              </a:rPr>
              <a:t>K-Means clustering Scatterplot of length vs breadth</a:t>
            </a:r>
            <a:endParaRPr lang="en-US"/>
          </a:p>
        </p:txBody>
      </p:sp>
      <p:sp>
        <p:nvSpPr>
          <p:cNvPr id="4" name="Slide Number Placeholder 3">
            <a:extLst>
              <a:ext uri="{FF2B5EF4-FFF2-40B4-BE49-F238E27FC236}">
                <a16:creationId xmlns:a16="http://schemas.microsoft.com/office/drawing/2014/main" id="{0F24CB71-3E84-71DA-49F1-E0ACDDE048FE}"/>
              </a:ext>
            </a:extLst>
          </p:cNvPr>
          <p:cNvSpPr>
            <a:spLocks noGrp="1"/>
          </p:cNvSpPr>
          <p:nvPr>
            <p:ph type="sldNum" sz="quarter" idx="12"/>
          </p:nvPr>
        </p:nvSpPr>
        <p:spPr/>
        <p:txBody>
          <a:bodyPr/>
          <a:lstStyle/>
          <a:p>
            <a:fld id="{B5CEABB6-07DC-46E8-9B57-56EC44A396E5}" type="slidenum">
              <a:rPr lang="en-US" smtClean="0"/>
              <a:pPr/>
              <a:t>23</a:t>
            </a:fld>
            <a:endParaRPr lang="en-US"/>
          </a:p>
        </p:txBody>
      </p:sp>
      <p:pic>
        <p:nvPicPr>
          <p:cNvPr id="8" name="Picture 7" descr="A diagram of cluster centers&#10;&#10;Description automatically generated">
            <a:extLst>
              <a:ext uri="{FF2B5EF4-FFF2-40B4-BE49-F238E27FC236}">
                <a16:creationId xmlns:a16="http://schemas.microsoft.com/office/drawing/2014/main" id="{F6E5F70F-C708-A4FD-6840-13C80D080FD3}"/>
              </a:ext>
            </a:extLst>
          </p:cNvPr>
          <p:cNvPicPr>
            <a:picLocks noChangeAspect="1"/>
          </p:cNvPicPr>
          <p:nvPr/>
        </p:nvPicPr>
        <p:blipFill>
          <a:blip r:embed="rId2"/>
          <a:stretch>
            <a:fillRect/>
          </a:stretch>
        </p:blipFill>
        <p:spPr>
          <a:xfrm>
            <a:off x="6097012" y="1095375"/>
            <a:ext cx="5674875" cy="4029075"/>
          </a:xfrm>
          <a:prstGeom prst="rect">
            <a:avLst/>
          </a:prstGeom>
        </p:spPr>
      </p:pic>
      <p:pic>
        <p:nvPicPr>
          <p:cNvPr id="9" name="Picture 8">
            <a:extLst>
              <a:ext uri="{FF2B5EF4-FFF2-40B4-BE49-F238E27FC236}">
                <a16:creationId xmlns:a16="http://schemas.microsoft.com/office/drawing/2014/main" id="{EDABB4E9-E152-267A-3EF5-E483784F93C0}"/>
              </a:ext>
            </a:extLst>
          </p:cNvPr>
          <p:cNvPicPr>
            <a:picLocks noChangeAspect="1"/>
          </p:cNvPicPr>
          <p:nvPr/>
        </p:nvPicPr>
        <p:blipFill>
          <a:blip r:embed="rId3"/>
          <a:stretch>
            <a:fillRect/>
          </a:stretch>
        </p:blipFill>
        <p:spPr>
          <a:xfrm>
            <a:off x="576263" y="1090613"/>
            <a:ext cx="5095875" cy="4029075"/>
          </a:xfrm>
          <a:prstGeom prst="rect">
            <a:avLst/>
          </a:prstGeom>
        </p:spPr>
      </p:pic>
    </p:spTree>
    <p:extLst>
      <p:ext uri="{BB962C8B-B14F-4D97-AF65-F5344CB8AC3E}">
        <p14:creationId xmlns:p14="http://schemas.microsoft.com/office/powerpoint/2010/main" val="3400889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6D43-39CE-ADD0-200E-86536ECF207B}"/>
              </a:ext>
            </a:extLst>
          </p:cNvPr>
          <p:cNvSpPr>
            <a:spLocks noGrp="1"/>
          </p:cNvSpPr>
          <p:nvPr>
            <p:ph type="title"/>
          </p:nvPr>
        </p:nvSpPr>
        <p:spPr>
          <a:xfrm>
            <a:off x="488686" y="-108154"/>
            <a:ext cx="7058025" cy="1202055"/>
          </a:xfrm>
        </p:spPr>
        <p:txBody>
          <a:bodyPr/>
          <a:lstStyle/>
          <a:p>
            <a:r>
              <a:rPr lang="en-US">
                <a:cs typeface="Posterama"/>
              </a:rPr>
              <a:t>Significance of features</a:t>
            </a:r>
            <a:endParaRPr lang="en-US"/>
          </a:p>
        </p:txBody>
      </p:sp>
      <p:sp>
        <p:nvSpPr>
          <p:cNvPr id="4" name="Slide Number Placeholder 3">
            <a:extLst>
              <a:ext uri="{FF2B5EF4-FFF2-40B4-BE49-F238E27FC236}">
                <a16:creationId xmlns:a16="http://schemas.microsoft.com/office/drawing/2014/main" id="{0F24CB71-3E84-71DA-49F1-E0ACDDE048FE}"/>
              </a:ext>
            </a:extLst>
          </p:cNvPr>
          <p:cNvSpPr>
            <a:spLocks noGrp="1"/>
          </p:cNvSpPr>
          <p:nvPr>
            <p:ph type="sldNum" sz="quarter" idx="12"/>
          </p:nvPr>
        </p:nvSpPr>
        <p:spPr/>
        <p:txBody>
          <a:bodyPr/>
          <a:lstStyle/>
          <a:p>
            <a:fld id="{B5CEABB6-07DC-46E8-9B57-56EC44A396E5}" type="slidenum">
              <a:rPr lang="en-US" smtClean="0"/>
              <a:pPr/>
              <a:t>24</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87005620-C859-CF35-3734-992FF6BEE673}"/>
              </a:ext>
            </a:extLst>
          </p:cNvPr>
          <p:cNvPicPr>
            <a:picLocks noChangeAspect="1"/>
          </p:cNvPicPr>
          <p:nvPr/>
        </p:nvPicPr>
        <p:blipFill>
          <a:blip r:embed="rId2"/>
          <a:stretch>
            <a:fillRect/>
          </a:stretch>
        </p:blipFill>
        <p:spPr>
          <a:xfrm>
            <a:off x="723900" y="1714500"/>
            <a:ext cx="9315450" cy="1828800"/>
          </a:xfrm>
          <a:prstGeom prst="rect">
            <a:avLst/>
          </a:prstGeom>
        </p:spPr>
      </p:pic>
      <p:sp>
        <p:nvSpPr>
          <p:cNvPr id="6" name="TextBox 5">
            <a:extLst>
              <a:ext uri="{FF2B5EF4-FFF2-40B4-BE49-F238E27FC236}">
                <a16:creationId xmlns:a16="http://schemas.microsoft.com/office/drawing/2014/main" id="{180960F0-831C-BA18-F113-0452580C72F3}"/>
              </a:ext>
            </a:extLst>
          </p:cNvPr>
          <p:cNvSpPr txBox="1"/>
          <p:nvPr/>
        </p:nvSpPr>
        <p:spPr>
          <a:xfrm>
            <a:off x="914400" y="3743325"/>
            <a:ext cx="10477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Features with higher silhouette scores are more significant in separating the data into distinct clusters.</a:t>
            </a:r>
          </a:p>
          <a:p>
            <a:r>
              <a:rPr lang="en-US">
                <a:latin typeface="Arial"/>
                <a:cs typeface="Arial"/>
              </a:rPr>
              <a:t>This indicates that length is the most important factor in clustering the data into 3 complexities.</a:t>
            </a:r>
          </a:p>
          <a:p>
            <a:r>
              <a:rPr lang="en-US">
                <a:latin typeface="Arial"/>
                <a:cs typeface="Arial"/>
              </a:rPr>
              <a:t>Aspect ratio is also considered as an important feature due to its correlation with length.</a:t>
            </a:r>
          </a:p>
        </p:txBody>
      </p:sp>
    </p:spTree>
    <p:extLst>
      <p:ext uri="{BB962C8B-B14F-4D97-AF65-F5344CB8AC3E}">
        <p14:creationId xmlns:p14="http://schemas.microsoft.com/office/powerpoint/2010/main" val="2545480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6D43-39CE-ADD0-200E-86536ECF207B}"/>
              </a:ext>
            </a:extLst>
          </p:cNvPr>
          <p:cNvSpPr>
            <a:spLocks noGrp="1"/>
          </p:cNvSpPr>
          <p:nvPr>
            <p:ph type="title"/>
          </p:nvPr>
        </p:nvSpPr>
        <p:spPr>
          <a:xfrm>
            <a:off x="488686" y="-108154"/>
            <a:ext cx="7058025" cy="1202055"/>
          </a:xfrm>
        </p:spPr>
        <p:txBody>
          <a:bodyPr/>
          <a:lstStyle/>
          <a:p>
            <a:r>
              <a:rPr lang="en-US" err="1">
                <a:cs typeface="Posterama"/>
              </a:rPr>
              <a:t>pcA</a:t>
            </a:r>
            <a:r>
              <a:rPr lang="en-US">
                <a:cs typeface="Posterama"/>
              </a:rPr>
              <a:t> visualization</a:t>
            </a:r>
            <a:endParaRPr lang="en-US"/>
          </a:p>
        </p:txBody>
      </p:sp>
      <p:sp>
        <p:nvSpPr>
          <p:cNvPr id="4" name="Slide Number Placeholder 3">
            <a:extLst>
              <a:ext uri="{FF2B5EF4-FFF2-40B4-BE49-F238E27FC236}">
                <a16:creationId xmlns:a16="http://schemas.microsoft.com/office/drawing/2014/main" id="{0F24CB71-3E84-71DA-49F1-E0ACDDE048FE}"/>
              </a:ext>
            </a:extLst>
          </p:cNvPr>
          <p:cNvSpPr>
            <a:spLocks noGrp="1"/>
          </p:cNvSpPr>
          <p:nvPr>
            <p:ph type="sldNum" sz="quarter" idx="12"/>
          </p:nvPr>
        </p:nvSpPr>
        <p:spPr/>
        <p:txBody>
          <a:bodyPr/>
          <a:lstStyle/>
          <a:p>
            <a:fld id="{B5CEABB6-07DC-46E8-9B57-56EC44A396E5}" type="slidenum">
              <a:rPr lang="en-US" smtClean="0"/>
              <a:pPr/>
              <a:t>25</a:t>
            </a:fld>
            <a:endParaRPr lang="en-US"/>
          </a:p>
        </p:txBody>
      </p:sp>
      <p:pic>
        <p:nvPicPr>
          <p:cNvPr id="3" name="Picture 2">
            <a:extLst>
              <a:ext uri="{FF2B5EF4-FFF2-40B4-BE49-F238E27FC236}">
                <a16:creationId xmlns:a16="http://schemas.microsoft.com/office/drawing/2014/main" id="{875B998D-EF9D-C779-378A-41D21C67567D}"/>
              </a:ext>
            </a:extLst>
          </p:cNvPr>
          <p:cNvPicPr>
            <a:picLocks noChangeAspect="1"/>
          </p:cNvPicPr>
          <p:nvPr/>
        </p:nvPicPr>
        <p:blipFill>
          <a:blip r:embed="rId2"/>
          <a:stretch>
            <a:fillRect/>
          </a:stretch>
        </p:blipFill>
        <p:spPr>
          <a:xfrm>
            <a:off x="2286000" y="1262063"/>
            <a:ext cx="6810375" cy="5162550"/>
          </a:xfrm>
          <a:prstGeom prst="rect">
            <a:avLst/>
          </a:prstGeom>
        </p:spPr>
      </p:pic>
    </p:spTree>
    <p:extLst>
      <p:ext uri="{BB962C8B-B14F-4D97-AF65-F5344CB8AC3E}">
        <p14:creationId xmlns:p14="http://schemas.microsoft.com/office/powerpoint/2010/main" val="68958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6D43-39CE-ADD0-200E-86536ECF207B}"/>
              </a:ext>
            </a:extLst>
          </p:cNvPr>
          <p:cNvSpPr>
            <a:spLocks noGrp="1"/>
          </p:cNvSpPr>
          <p:nvPr>
            <p:ph type="title"/>
          </p:nvPr>
        </p:nvSpPr>
        <p:spPr>
          <a:xfrm>
            <a:off x="488686" y="-108154"/>
            <a:ext cx="7058025" cy="1202055"/>
          </a:xfrm>
        </p:spPr>
        <p:txBody>
          <a:bodyPr/>
          <a:lstStyle/>
          <a:p>
            <a:r>
              <a:rPr lang="en-US">
                <a:cs typeface="Posterama"/>
              </a:rPr>
              <a:t>t-</a:t>
            </a:r>
            <a:r>
              <a:rPr lang="en-US" err="1">
                <a:cs typeface="Posterama"/>
              </a:rPr>
              <a:t>sne</a:t>
            </a:r>
            <a:r>
              <a:rPr lang="en-US">
                <a:cs typeface="Posterama"/>
              </a:rPr>
              <a:t> visualization</a:t>
            </a:r>
            <a:endParaRPr lang="en-US"/>
          </a:p>
        </p:txBody>
      </p:sp>
      <p:sp>
        <p:nvSpPr>
          <p:cNvPr id="4" name="Slide Number Placeholder 3">
            <a:extLst>
              <a:ext uri="{FF2B5EF4-FFF2-40B4-BE49-F238E27FC236}">
                <a16:creationId xmlns:a16="http://schemas.microsoft.com/office/drawing/2014/main" id="{0F24CB71-3E84-71DA-49F1-E0ACDDE048FE}"/>
              </a:ext>
            </a:extLst>
          </p:cNvPr>
          <p:cNvSpPr>
            <a:spLocks noGrp="1"/>
          </p:cNvSpPr>
          <p:nvPr>
            <p:ph type="sldNum" sz="quarter" idx="12"/>
          </p:nvPr>
        </p:nvSpPr>
        <p:spPr/>
        <p:txBody>
          <a:bodyPr/>
          <a:lstStyle/>
          <a:p>
            <a:fld id="{B5CEABB6-07DC-46E8-9B57-56EC44A396E5}" type="slidenum">
              <a:rPr lang="en-US" smtClean="0"/>
              <a:pPr/>
              <a:t>26</a:t>
            </a:fld>
            <a:endParaRPr lang="en-US"/>
          </a:p>
        </p:txBody>
      </p:sp>
      <p:pic>
        <p:nvPicPr>
          <p:cNvPr id="3" name="Picture 2" descr="A diagram of different colored dots&#10;&#10;Description automatically generated">
            <a:extLst>
              <a:ext uri="{FF2B5EF4-FFF2-40B4-BE49-F238E27FC236}">
                <a16:creationId xmlns:a16="http://schemas.microsoft.com/office/drawing/2014/main" id="{FDE87C85-10E1-CB82-8135-862E71AC5E08}"/>
              </a:ext>
            </a:extLst>
          </p:cNvPr>
          <p:cNvPicPr>
            <a:picLocks noChangeAspect="1"/>
          </p:cNvPicPr>
          <p:nvPr/>
        </p:nvPicPr>
        <p:blipFill>
          <a:blip r:embed="rId2"/>
          <a:stretch>
            <a:fillRect/>
          </a:stretch>
        </p:blipFill>
        <p:spPr>
          <a:xfrm>
            <a:off x="3719513" y="1157288"/>
            <a:ext cx="6791325" cy="5267325"/>
          </a:xfrm>
          <a:prstGeom prst="rect">
            <a:avLst/>
          </a:prstGeom>
        </p:spPr>
      </p:pic>
    </p:spTree>
    <p:extLst>
      <p:ext uri="{BB962C8B-B14F-4D97-AF65-F5344CB8AC3E}">
        <p14:creationId xmlns:p14="http://schemas.microsoft.com/office/powerpoint/2010/main" val="218021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562384" y="187538"/>
            <a:ext cx="10468360" cy="1398400"/>
          </a:xfrm>
        </p:spPr>
        <p:txBody>
          <a:bodyPr/>
          <a:lstStyle/>
          <a:p>
            <a:r>
              <a:rPr lang="en-US">
                <a:cs typeface="Posterama"/>
              </a:rPr>
              <a:t>Challenges with TIGHT-FIT BOX approach</a:t>
            </a:r>
            <a:endParaRPr lang="en-US"/>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a:t>Some images, around 40 were giving more area for the shape than the box. This could have been better coded to ensure the complete enclosure of the shape inside the boundary box.</a:t>
            </a:r>
          </a:p>
          <a:p>
            <a:pPr>
              <a:lnSpc>
                <a:spcPct val="120000"/>
              </a:lnSpc>
            </a:pPr>
            <a:r>
              <a:rPr lang="en-US"/>
              <a:t>We still lacked the visualization and interpretation of the images into 3 clusters based on complexity due to the nature of the data and it being present as images.</a:t>
            </a:r>
          </a:p>
          <a:p>
            <a:pPr>
              <a:lnSpc>
                <a:spcPct val="120000"/>
              </a:lnSpc>
            </a:pPr>
            <a:r>
              <a:rPr lang="en-US"/>
              <a:t>The computational time was well over 20 minutes to create a bounded box for all images. This makes it a more time-consuming process if we start from scratch every time.</a:t>
            </a:r>
          </a:p>
          <a:p>
            <a:pPr>
              <a:lnSpc>
                <a:spcPct val="120000"/>
              </a:lnSpc>
            </a:pPr>
            <a:endParaRPr lang="en-US"/>
          </a:p>
          <a:p>
            <a:pPr>
              <a:lnSpc>
                <a:spcPct val="120000"/>
              </a:lnSpc>
            </a:pPr>
            <a:endParaRPr lang="en-US"/>
          </a:p>
          <a:p>
            <a:pPr>
              <a:lnSpc>
                <a:spcPct val="120000"/>
              </a:lnSpc>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27</a:t>
            </a:fld>
            <a:endParaRPr lang="en-US"/>
          </a:p>
        </p:txBody>
      </p:sp>
    </p:spTree>
    <p:extLst>
      <p:ext uri="{BB962C8B-B14F-4D97-AF65-F5344CB8AC3E}">
        <p14:creationId xmlns:p14="http://schemas.microsoft.com/office/powerpoint/2010/main" val="1652000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826000" y="1264436"/>
            <a:ext cx="5194373" cy="2833083"/>
          </a:xfrm>
        </p:spPr>
        <p:txBody>
          <a:bodyPr>
            <a:normAutofit fontScale="90000"/>
          </a:bodyPr>
          <a:lstStyle/>
          <a:p>
            <a:r>
              <a:rPr lang="en-US"/>
              <a:t>Distance from Centroid to The Boundary Points of Layout</a:t>
            </a:r>
            <a:endParaRPr lang="en-US">
              <a:cs typeface="Posterama"/>
            </a:endParaRPr>
          </a:p>
        </p:txBody>
      </p:sp>
      <p:sp>
        <p:nvSpPr>
          <p:cNvPr id="5" name="Text Placeholder 4">
            <a:extLst>
              <a:ext uri="{FF2B5EF4-FFF2-40B4-BE49-F238E27FC236}">
                <a16:creationId xmlns:a16="http://schemas.microsoft.com/office/drawing/2014/main" id="{CE3C8A46-D49C-FB70-9062-B672F2F7FB49}"/>
              </a:ext>
            </a:extLst>
          </p:cNvPr>
          <p:cNvSpPr>
            <a:spLocks noGrp="1"/>
          </p:cNvSpPr>
          <p:nvPr>
            <p:ph type="body" sz="quarter" idx="13"/>
          </p:nvPr>
        </p:nvSpPr>
        <p:spPr>
          <a:xfrm>
            <a:off x="6097599" y="4866677"/>
            <a:ext cx="5616871" cy="1399305"/>
          </a:xfrm>
        </p:spPr>
        <p:txBody>
          <a:bodyPr vert="horz" lIns="91440" tIns="45720" rIns="91440" bIns="45720" rtlCol="0" anchor="t">
            <a:normAutofit/>
          </a:bodyPr>
          <a:lstStyle/>
          <a:p>
            <a:pPr lvl="1"/>
            <a:endParaRPr lang="en-US">
              <a:latin typeface="Arial"/>
              <a:cs typeface="Arial"/>
            </a:endParaRPr>
          </a:p>
          <a:p>
            <a:endParaRPr lang="en-US"/>
          </a:p>
        </p:txBody>
      </p:sp>
    </p:spTree>
    <p:extLst>
      <p:ext uri="{BB962C8B-B14F-4D97-AF65-F5344CB8AC3E}">
        <p14:creationId xmlns:p14="http://schemas.microsoft.com/office/powerpoint/2010/main" val="404339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How did We proceed?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6" y="1673497"/>
            <a:ext cx="8289693" cy="4473290"/>
          </a:xfrm>
        </p:spPr>
        <p:txBody>
          <a:bodyPr vert="horz" lIns="91440" tIns="45720" rIns="91440" bIns="45720" rtlCol="0" anchor="t">
            <a:normAutofit/>
          </a:bodyPr>
          <a:lstStyle/>
          <a:p>
            <a:pPr>
              <a:lnSpc>
                <a:spcPct val="120000"/>
              </a:lnSpc>
            </a:pPr>
            <a:r>
              <a:rPr lang="en-US" b="1"/>
              <a:t>Input file</a:t>
            </a:r>
            <a:r>
              <a:rPr lang="en-US"/>
              <a:t> : E7-images.zip</a:t>
            </a:r>
          </a:p>
          <a:p>
            <a:pPr>
              <a:lnSpc>
                <a:spcPct val="120000"/>
              </a:lnSpc>
            </a:pPr>
            <a:r>
              <a:rPr lang="en-US" b="1"/>
              <a:t>Platform used : </a:t>
            </a:r>
            <a:r>
              <a:rPr lang="en-US"/>
              <a:t>Google </a:t>
            </a:r>
            <a:r>
              <a:rPr lang="en-US" err="1"/>
              <a:t>colab</a:t>
            </a:r>
            <a:endParaRPr lang="en-US"/>
          </a:p>
          <a:p>
            <a:pPr>
              <a:lnSpc>
                <a:spcPct val="120000"/>
              </a:lnSpc>
            </a:pPr>
            <a:r>
              <a:rPr lang="en-US" b="1"/>
              <a:t>Steps Involved :</a:t>
            </a:r>
            <a:r>
              <a:rPr lang="en-US"/>
              <a:t> </a:t>
            </a:r>
          </a:p>
          <a:p>
            <a:pPr lvl="1">
              <a:lnSpc>
                <a:spcPct val="120000"/>
              </a:lnSpc>
              <a:spcAft>
                <a:spcPts val="1200"/>
              </a:spcAft>
              <a:buFont typeface="Courier New" panose="020B0604020202020204" pitchFamily="34" charset="0"/>
              <a:buChar char="o"/>
            </a:pPr>
            <a:r>
              <a:rPr lang="en-US" b="1"/>
              <a:t>Step 1</a:t>
            </a:r>
            <a:r>
              <a:rPr lang="en-US"/>
              <a:t> :  initially extracted the zip file and saved all the files in a directory</a:t>
            </a:r>
          </a:p>
          <a:p>
            <a:pPr lvl="1">
              <a:lnSpc>
                <a:spcPct val="120000"/>
              </a:lnSpc>
              <a:spcAft>
                <a:spcPts val="1200"/>
              </a:spcAft>
              <a:buFont typeface="Courier New" panose="020B0604020202020204" pitchFamily="34" charset="0"/>
              <a:buChar char="o"/>
            </a:pPr>
            <a:r>
              <a:rPr lang="en-US" b="1"/>
              <a:t>Step 2 : </a:t>
            </a:r>
            <a:r>
              <a:rPr lang="en-US"/>
              <a:t>image is converted form BGR scale to grayscale and gaussian blur is applied to reduce noise.</a:t>
            </a:r>
          </a:p>
          <a:p>
            <a:pPr lvl="1">
              <a:lnSpc>
                <a:spcPct val="120000"/>
              </a:lnSpc>
              <a:buFont typeface="Courier New" panose="020B0604020202020204" pitchFamily="34" charset="0"/>
              <a:buChar char="o"/>
            </a:pPr>
            <a:r>
              <a:rPr lang="en-US" b="1"/>
              <a:t>Step 3:  Canny edge detection is applied to find edges and contours are detected on this edge-detected image.</a:t>
            </a:r>
            <a:endParaRPr lang="en-US"/>
          </a:p>
          <a:p>
            <a:pPr>
              <a:lnSpc>
                <a:spcPct val="120000"/>
              </a:lnSpc>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29</a:t>
            </a:fld>
            <a:endParaRPr lang="en-US"/>
          </a:p>
        </p:txBody>
      </p:sp>
    </p:spTree>
    <p:extLst>
      <p:ext uri="{BB962C8B-B14F-4D97-AF65-F5344CB8AC3E}">
        <p14:creationId xmlns:p14="http://schemas.microsoft.com/office/powerpoint/2010/main" val="413098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a:cs typeface="Posterama"/>
              </a:rPr>
              <a:t>SHAPE DESCRIPTORS</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cs typeface="Posterama"/>
              </a:rPr>
              <a:t>How did We proceed?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89632" y="2072640"/>
            <a:ext cx="8713027" cy="4195099"/>
          </a:xfrm>
        </p:spPr>
        <p:txBody>
          <a:bodyPr vert="horz" lIns="91440" tIns="45720" rIns="91440" bIns="45720" rtlCol="0" anchor="t">
            <a:normAutofit/>
          </a:bodyPr>
          <a:lstStyle/>
          <a:p>
            <a:pPr>
              <a:lnSpc>
                <a:spcPct val="120000"/>
              </a:lnSpc>
              <a:buFont typeface="Courier New" panose="020B0604020202020204" pitchFamily="34" charset="0"/>
              <a:buChar char="o"/>
            </a:pPr>
            <a:r>
              <a:rPr lang="en-US" b="1"/>
              <a:t>Step 4</a:t>
            </a:r>
            <a:r>
              <a:rPr lang="en-US"/>
              <a:t> :  Then Contours are drawn on the original image using the  matplotlib methods</a:t>
            </a:r>
          </a:p>
          <a:p>
            <a:pPr>
              <a:lnSpc>
                <a:spcPct val="120000"/>
              </a:lnSpc>
              <a:buFont typeface="Courier New" panose="020B0604020202020204" pitchFamily="34" charset="0"/>
              <a:buChar char="o"/>
            </a:pPr>
            <a:r>
              <a:rPr lang="en-US" b="1"/>
              <a:t>Step 5 : </a:t>
            </a:r>
            <a:r>
              <a:rPr lang="en-US">
                <a:solidFill>
                  <a:srgbClr val="000000"/>
                </a:solidFill>
                <a:ea typeface="+mn-lt"/>
                <a:cs typeface="+mn-lt"/>
              </a:rPr>
              <a:t>Boundary points are calculated and plotted on the grayscale image.</a:t>
            </a:r>
          </a:p>
          <a:p>
            <a:pPr>
              <a:lnSpc>
                <a:spcPct val="120000"/>
              </a:lnSpc>
              <a:spcAft>
                <a:spcPts val="0"/>
              </a:spcAft>
              <a:buFont typeface="Courier New" panose="020B0604020202020204" pitchFamily="34" charset="0"/>
              <a:buChar char="o"/>
            </a:pPr>
            <a:r>
              <a:rPr lang="en-US" b="1"/>
              <a:t>Step 6:  Then , centroid is calculated for the given shape</a:t>
            </a:r>
          </a:p>
          <a:p>
            <a:pPr>
              <a:lnSpc>
                <a:spcPct val="120000"/>
              </a:lnSpc>
              <a:spcAft>
                <a:spcPts val="0"/>
              </a:spcAft>
              <a:buFont typeface="Courier New" panose="020B0604020202020204" pitchFamily="34" charset="0"/>
              <a:buChar char="o"/>
            </a:pPr>
            <a:r>
              <a:rPr lang="en-US" b="1"/>
              <a:t>Step 7 : Then the calculated centroid is plotted on the original image</a:t>
            </a:r>
            <a:endParaRPr lang="en-US"/>
          </a:p>
          <a:p>
            <a:pPr>
              <a:lnSpc>
                <a:spcPct val="120000"/>
              </a:lnSpc>
              <a:spcAft>
                <a:spcPts val="0"/>
              </a:spcAft>
              <a:buFont typeface="Courier New" panose="020B0604020202020204" pitchFamily="34" charset="0"/>
              <a:buChar char="o"/>
            </a:pPr>
            <a:r>
              <a:rPr lang="en-US" b="1"/>
              <a:t>Step 8 : </a:t>
            </a:r>
            <a:r>
              <a:rPr lang="en-US"/>
              <a:t>Distances are calculated from the centroid to the boundary points. </a:t>
            </a:r>
          </a:p>
          <a:p>
            <a:pPr>
              <a:lnSpc>
                <a:spcPct val="120000"/>
              </a:lnSpc>
              <a:spcAft>
                <a:spcPts val="0"/>
              </a:spcAft>
              <a:buFont typeface="Courier New" panose="020B0604020202020204" pitchFamily="34" charset="0"/>
              <a:buChar char="o"/>
            </a:pPr>
            <a:r>
              <a:rPr lang="en-US" b="1"/>
              <a:t>Step 9 : Then, a frequency histogram (distribution) is plotted from the calculated distances from the centroid to the boundary points.</a:t>
            </a:r>
          </a:p>
          <a:p>
            <a:pPr>
              <a:lnSpc>
                <a:spcPct val="120000"/>
              </a:lnSpc>
              <a:buFont typeface="Courier New" panose="020B0604020202020204" pitchFamily="34" charset="0"/>
              <a:buChar char="o"/>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30</a:t>
            </a:fld>
            <a:endParaRPr lang="en-US"/>
          </a:p>
        </p:txBody>
      </p:sp>
    </p:spTree>
    <p:extLst>
      <p:ext uri="{BB962C8B-B14F-4D97-AF65-F5344CB8AC3E}">
        <p14:creationId xmlns:p14="http://schemas.microsoft.com/office/powerpoint/2010/main" val="75121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657255" y="233922"/>
            <a:ext cx="6160105" cy="765871"/>
          </a:xfrm>
        </p:spPr>
        <p:txBody>
          <a:bodyPr>
            <a:normAutofit fontScale="90000"/>
          </a:bodyPr>
          <a:lstStyle/>
          <a:p>
            <a:r>
              <a:rPr lang="en-US" dirty="0"/>
              <a:t>Sample Image with Boundary Points and centroid:-</a:t>
            </a:r>
            <a:endParaRPr lang="en-ZA" dirty="0"/>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31</a:t>
            </a:fld>
            <a:endParaRPr lang="en-US"/>
          </a:p>
        </p:txBody>
      </p:sp>
      <p:pic>
        <p:nvPicPr>
          <p:cNvPr id="9" name="Picture 8" descr="A yellow rectangle with red lines&#10;&#10;Description automatically generated">
            <a:extLst>
              <a:ext uri="{FF2B5EF4-FFF2-40B4-BE49-F238E27FC236}">
                <a16:creationId xmlns:a16="http://schemas.microsoft.com/office/drawing/2014/main" id="{4A77109F-44FB-B405-799C-91E3A78A9CE4}"/>
              </a:ext>
            </a:extLst>
          </p:cNvPr>
          <p:cNvPicPr>
            <a:picLocks noChangeAspect="1"/>
          </p:cNvPicPr>
          <p:nvPr/>
        </p:nvPicPr>
        <p:blipFill>
          <a:blip r:embed="rId2"/>
          <a:stretch>
            <a:fillRect/>
          </a:stretch>
        </p:blipFill>
        <p:spPr>
          <a:xfrm>
            <a:off x="31674" y="1423079"/>
            <a:ext cx="6068937" cy="4652887"/>
          </a:xfrm>
          <a:prstGeom prst="rect">
            <a:avLst/>
          </a:prstGeom>
        </p:spPr>
      </p:pic>
      <p:pic>
        <p:nvPicPr>
          <p:cNvPr id="11" name="Picture 10" descr="A yellow square with a red dot&#10;&#10;Description automatically generated">
            <a:extLst>
              <a:ext uri="{FF2B5EF4-FFF2-40B4-BE49-F238E27FC236}">
                <a16:creationId xmlns:a16="http://schemas.microsoft.com/office/drawing/2014/main" id="{A3EFD591-3FB9-2354-2430-B7C1F7AA0136}"/>
              </a:ext>
            </a:extLst>
          </p:cNvPr>
          <p:cNvPicPr>
            <a:picLocks noChangeAspect="1"/>
          </p:cNvPicPr>
          <p:nvPr/>
        </p:nvPicPr>
        <p:blipFill>
          <a:blip r:embed="rId3"/>
          <a:stretch>
            <a:fillRect/>
          </a:stretch>
        </p:blipFill>
        <p:spPr>
          <a:xfrm>
            <a:off x="6092371" y="1306588"/>
            <a:ext cx="5873448" cy="4764920"/>
          </a:xfrm>
          <a:prstGeom prst="rect">
            <a:avLst/>
          </a:prstGeom>
        </p:spPr>
      </p:pic>
    </p:spTree>
    <p:extLst>
      <p:ext uri="{BB962C8B-B14F-4D97-AF65-F5344CB8AC3E}">
        <p14:creationId xmlns:p14="http://schemas.microsoft.com/office/powerpoint/2010/main" val="3813948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3800" kern="1200">
                <a:solidFill>
                  <a:schemeClr val="tx1"/>
                </a:solidFill>
                <a:latin typeface="+mj-lt"/>
                <a:ea typeface="+mj-ea"/>
                <a:cs typeface="+mj-cs"/>
              </a:rPr>
              <a:t>Sample Histogram of the Image given in the previous slide</a:t>
            </a:r>
          </a:p>
        </p:txBody>
      </p:sp>
      <p:sp>
        <p:nvSpPr>
          <p:cNvPr id="2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number of distances&#10;&#10;Description automatically generated">
            <a:extLst>
              <a:ext uri="{FF2B5EF4-FFF2-40B4-BE49-F238E27FC236}">
                <a16:creationId xmlns:a16="http://schemas.microsoft.com/office/drawing/2014/main" id="{64D22B7E-C878-17F7-B807-86EFF3AAF489}"/>
              </a:ext>
            </a:extLst>
          </p:cNvPr>
          <p:cNvPicPr>
            <a:picLocks noGrp="1" noChangeAspect="1"/>
          </p:cNvPicPr>
          <p:nvPr>
            <p:ph sz="quarter" idx="13"/>
          </p:nvPr>
        </p:nvPicPr>
        <p:blipFill>
          <a:blip r:embed="rId2"/>
          <a:stretch>
            <a:fillRect/>
          </a:stretch>
        </p:blipFill>
        <p:spPr>
          <a:xfrm>
            <a:off x="4654296" y="708980"/>
            <a:ext cx="6894576" cy="3757544"/>
          </a:xfrm>
          <a:prstGeom prst="rect">
            <a:avLst/>
          </a:prstGeom>
        </p:spPr>
      </p:pic>
      <p:sp>
        <p:nvSpPr>
          <p:cNvPr id="3" name="Text Placeholder 2">
            <a:extLst>
              <a:ext uri="{FF2B5EF4-FFF2-40B4-BE49-F238E27FC236}">
                <a16:creationId xmlns:a16="http://schemas.microsoft.com/office/drawing/2014/main" id="{681FD557-D53B-0844-8823-CB23872487AF}"/>
              </a:ext>
            </a:extLst>
          </p:cNvPr>
          <p:cNvSpPr>
            <a:spLocks noGrp="1"/>
          </p:cNvSpPr>
          <p:nvPr>
            <p:ph type="body" sz="quarter" idx="11"/>
          </p:nvPr>
        </p:nvSpPr>
        <p:spPr>
          <a:xfrm>
            <a:off x="4654296" y="4798577"/>
            <a:ext cx="6894576" cy="1428487"/>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a:t>Histogram is made on distances drawn from the centroid found to the boundary points.</a:t>
            </a:r>
          </a:p>
          <a:p>
            <a:pPr indent="-228600">
              <a:lnSpc>
                <a:spcPct val="90000"/>
              </a:lnSpc>
              <a:buFont typeface="Arial" panose="020B0604020202020204" pitchFamily="34" charset="0"/>
              <a:buChar char="•"/>
            </a:pPr>
            <a:r>
              <a:rPr lang="en-US"/>
              <a:t>Later, Hellinger Distance is used to find similarity of histogram of images taken any two at a time.</a:t>
            </a:r>
          </a:p>
        </p:txBody>
      </p:sp>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B5CEABB6-07DC-46E8-9B57-56EC44A396E5}" type="slidenum">
              <a:rPr lang="en-US" sz="1200" smtClean="0">
                <a:solidFill>
                  <a:schemeClr val="tx1">
                    <a:tint val="75000"/>
                  </a:schemeClr>
                </a:solidFill>
                <a:latin typeface="+mn-lt"/>
              </a:rPr>
              <a:pPr algn="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1926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470645" y="4149982"/>
            <a:ext cx="8297380" cy="648041"/>
          </a:xfrm>
        </p:spPr>
        <p:txBody>
          <a:bodyPr>
            <a:normAutofit fontScale="90000"/>
          </a:bodyPr>
          <a:lstStyle/>
          <a:p>
            <a:r>
              <a:rPr lang="en-US">
                <a:cs typeface="Posterama"/>
              </a:rPr>
              <a:t>But why choosing Hellinger distances and how are they calculated?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474058" y="931580"/>
            <a:ext cx="9351793" cy="3452725"/>
          </a:xfrm>
        </p:spPr>
        <p:txBody>
          <a:bodyPr vert="horz" lIns="91440" tIns="45720" rIns="91440" bIns="45720" rtlCol="0" anchor="t">
            <a:normAutofit/>
          </a:bodyPr>
          <a:lstStyle/>
          <a:p>
            <a:pPr>
              <a:lnSpc>
                <a:spcPct val="120000"/>
              </a:lnSpc>
              <a:buFont typeface="Courier New" panose="020B0604020202020204" pitchFamily="34" charset="0"/>
              <a:buChar char="o"/>
            </a:pPr>
            <a:r>
              <a:rPr lang="en-US" b="1" dirty="0"/>
              <a:t>Step 10</a:t>
            </a:r>
            <a:r>
              <a:rPr lang="en-US" dirty="0"/>
              <a:t> :  Then, some of the similarity metrics are used to calculate the similarities between the distributions found to club those images together.</a:t>
            </a:r>
          </a:p>
          <a:p>
            <a:pPr>
              <a:lnSpc>
                <a:spcPct val="120000"/>
              </a:lnSpc>
              <a:buFont typeface="Courier New" panose="020B0604020202020204" pitchFamily="34" charset="0"/>
              <a:buChar char="o"/>
            </a:pPr>
            <a:r>
              <a:rPr lang="en-US" b="1" dirty="0"/>
              <a:t>Step 11 : The distances found from the centroid to the boundary points are standardized before passing them into Hellinger Distance Function. So, they can be easily compared.</a:t>
            </a:r>
          </a:p>
          <a:p>
            <a:pPr>
              <a:lnSpc>
                <a:spcPct val="120000"/>
              </a:lnSpc>
              <a:spcAft>
                <a:spcPts val="0"/>
              </a:spcAft>
              <a:buFont typeface="Courier New" panose="020B0604020202020204" pitchFamily="34" charset="0"/>
              <a:buChar char="o"/>
            </a:pPr>
            <a:r>
              <a:rPr lang="en-US" b="1" dirty="0"/>
              <a:t>S</a:t>
            </a:r>
            <a:r>
              <a:rPr lang="en-US" b="1" dirty="0">
                <a:ea typeface="+mn-lt"/>
                <a:cs typeface="+mn-lt"/>
              </a:rPr>
              <a:t>tep 12 : </a:t>
            </a:r>
            <a:r>
              <a:rPr lang="en-US" dirty="0">
                <a:ea typeface="+mn-lt"/>
                <a:cs typeface="+mn-lt"/>
              </a:rPr>
              <a:t>Hellinger distances are used to calculate the similarity numbers.</a:t>
            </a:r>
            <a:r>
              <a:rPr lang="en-US" dirty="0"/>
              <a:t> </a:t>
            </a:r>
          </a:p>
          <a:p>
            <a:pPr>
              <a:lnSpc>
                <a:spcPct val="120000"/>
              </a:lnSpc>
              <a:buFont typeface="Courier New" panose="020B0604020202020204" pitchFamily="34" charset="0"/>
              <a:buChar char="o"/>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33</a:t>
            </a:fld>
            <a:endParaRPr lang="en-US"/>
          </a:p>
        </p:txBody>
      </p:sp>
      <p:sp>
        <p:nvSpPr>
          <p:cNvPr id="5" name="Title 1">
            <a:extLst>
              <a:ext uri="{FF2B5EF4-FFF2-40B4-BE49-F238E27FC236}">
                <a16:creationId xmlns:a16="http://schemas.microsoft.com/office/drawing/2014/main" id="{81E2D00B-5C87-01E4-2081-8F4C1C43E7BC}"/>
              </a:ext>
            </a:extLst>
          </p:cNvPr>
          <p:cNvSpPr txBox="1">
            <a:spLocks/>
          </p:cNvSpPr>
          <p:nvPr/>
        </p:nvSpPr>
        <p:spPr>
          <a:xfrm>
            <a:off x="380227" y="218527"/>
            <a:ext cx="8382046" cy="6033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a:cs typeface="Posterama"/>
              </a:rPr>
              <a:t>How did We proceed?</a:t>
            </a:r>
          </a:p>
        </p:txBody>
      </p:sp>
      <p:sp>
        <p:nvSpPr>
          <p:cNvPr id="6" name="TextBox 5">
            <a:extLst>
              <a:ext uri="{FF2B5EF4-FFF2-40B4-BE49-F238E27FC236}">
                <a16:creationId xmlns:a16="http://schemas.microsoft.com/office/drawing/2014/main" id="{4F10FB14-D38A-4FC8-7767-FA572864F57A}"/>
              </a:ext>
            </a:extLst>
          </p:cNvPr>
          <p:cNvSpPr txBox="1"/>
          <p:nvPr/>
        </p:nvSpPr>
        <p:spPr>
          <a:xfrm>
            <a:off x="467323" y="4794906"/>
            <a:ext cx="86828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D0D0D"/>
                </a:solidFill>
                <a:ea typeface="+mn-lt"/>
                <a:cs typeface="+mn-lt"/>
              </a:rPr>
              <a:t>The Hellinger Distance is a measure of the similarity between two probability distributions. It is based on the concept of the Hellinger Kernel, which quantifies the difference between the square root histograms of the distributions.</a:t>
            </a:r>
            <a:endParaRPr lang="en-US" sz="2000"/>
          </a:p>
        </p:txBody>
      </p:sp>
    </p:spTree>
    <p:extLst>
      <p:ext uri="{BB962C8B-B14F-4D97-AF65-F5344CB8AC3E}">
        <p14:creationId xmlns:p14="http://schemas.microsoft.com/office/powerpoint/2010/main" val="2900829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772811" y="1323371"/>
            <a:ext cx="10753784" cy="1522715"/>
          </a:xfrm>
        </p:spPr>
        <p:txBody>
          <a:bodyPr vert="horz" lIns="91440" tIns="45720" rIns="91440" bIns="45720" rtlCol="0" anchor="t">
            <a:normAutofit/>
          </a:bodyPr>
          <a:lstStyle/>
          <a:p>
            <a:r>
              <a:rPr lang="en-US"/>
              <a:t>Here:-</a:t>
            </a:r>
          </a:p>
          <a:p>
            <a:endParaRPr lang="en-US"/>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34</a:t>
            </a:fld>
            <a:endParaRPr lang="en-US"/>
          </a:p>
        </p:txBody>
      </p:sp>
      <p:pic>
        <p:nvPicPr>
          <p:cNvPr id="10" name="Picture 9">
            <a:extLst>
              <a:ext uri="{FF2B5EF4-FFF2-40B4-BE49-F238E27FC236}">
                <a16:creationId xmlns:a16="http://schemas.microsoft.com/office/drawing/2014/main" id="{AC5808A8-B33C-5534-C479-C950BC600F91}"/>
              </a:ext>
            </a:extLst>
          </p:cNvPr>
          <p:cNvPicPr>
            <a:picLocks noChangeAspect="1"/>
          </p:cNvPicPr>
          <p:nvPr/>
        </p:nvPicPr>
        <p:blipFill>
          <a:blip r:embed="rId2"/>
          <a:stretch>
            <a:fillRect/>
          </a:stretch>
        </p:blipFill>
        <p:spPr>
          <a:xfrm>
            <a:off x="3214235" y="398387"/>
            <a:ext cx="4771722" cy="823988"/>
          </a:xfrm>
          <a:prstGeom prst="rect">
            <a:avLst/>
          </a:prstGeom>
        </p:spPr>
      </p:pic>
      <p:pic>
        <p:nvPicPr>
          <p:cNvPr id="12" name="Picture 11" descr="A close up of black text&#10;&#10;Description automatically generated">
            <a:extLst>
              <a:ext uri="{FF2B5EF4-FFF2-40B4-BE49-F238E27FC236}">
                <a16:creationId xmlns:a16="http://schemas.microsoft.com/office/drawing/2014/main" id="{1AA4AB8C-9D0F-5A7B-8FDF-8872DD05ACBD}"/>
              </a:ext>
            </a:extLst>
          </p:cNvPr>
          <p:cNvPicPr>
            <a:picLocks noChangeAspect="1"/>
          </p:cNvPicPr>
          <p:nvPr/>
        </p:nvPicPr>
        <p:blipFill>
          <a:blip r:embed="rId3"/>
          <a:stretch>
            <a:fillRect/>
          </a:stretch>
        </p:blipFill>
        <p:spPr>
          <a:xfrm>
            <a:off x="1950056" y="1550157"/>
            <a:ext cx="8969223" cy="1495878"/>
          </a:xfrm>
          <a:prstGeom prst="rect">
            <a:avLst/>
          </a:prstGeom>
        </p:spPr>
      </p:pic>
      <p:sp>
        <p:nvSpPr>
          <p:cNvPr id="2" name="TextBox 1">
            <a:extLst>
              <a:ext uri="{FF2B5EF4-FFF2-40B4-BE49-F238E27FC236}">
                <a16:creationId xmlns:a16="http://schemas.microsoft.com/office/drawing/2014/main" id="{F3500F3D-3528-37B7-89BF-12B21BCF7EDB}"/>
              </a:ext>
            </a:extLst>
          </p:cNvPr>
          <p:cNvSpPr txBox="1"/>
          <p:nvPr/>
        </p:nvSpPr>
        <p:spPr>
          <a:xfrm>
            <a:off x="768047" y="3374571"/>
            <a:ext cx="1054402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D0D0D"/>
                </a:solidFill>
                <a:ea typeface="+mn-lt"/>
                <a:cs typeface="+mn-lt"/>
              </a:rPr>
              <a:t>The Hellinger Distance ranges from 0 to 1, where:</a:t>
            </a:r>
            <a:endParaRPr lang="en-US" sz="2000"/>
          </a:p>
          <a:p>
            <a:pPr marL="285750" indent="-285750">
              <a:buFont typeface="Arial"/>
              <a:buChar char="•"/>
            </a:pPr>
            <a:r>
              <a:rPr lang="en-US" sz="2000">
                <a:solidFill>
                  <a:srgbClr val="0D0D0D"/>
                </a:solidFill>
                <a:ea typeface="+mn-lt"/>
                <a:cs typeface="+mn-lt"/>
              </a:rPr>
              <a:t>0 indicates that the two distributions are identical.</a:t>
            </a:r>
            <a:endParaRPr lang="en-US" sz="2000"/>
          </a:p>
          <a:p>
            <a:pPr marL="285750" indent="-285750">
              <a:buFont typeface="Arial"/>
              <a:buChar char="•"/>
            </a:pPr>
            <a:r>
              <a:rPr lang="en-US" sz="2000">
                <a:solidFill>
                  <a:srgbClr val="0D0D0D"/>
                </a:solidFill>
                <a:ea typeface="+mn-lt"/>
                <a:cs typeface="+mn-lt"/>
              </a:rPr>
              <a:t>1 indicates that the two distributions are completely different.</a:t>
            </a:r>
            <a:endParaRPr lang="en-US" sz="2000"/>
          </a:p>
          <a:p>
            <a:pPr algn="l"/>
            <a:endParaRPr lang="en-US" sz="2000">
              <a:solidFill>
                <a:srgbClr val="0D0D0D"/>
              </a:solidFill>
            </a:endParaRPr>
          </a:p>
          <a:p>
            <a:r>
              <a:rPr lang="en-US" sz="2000" b="1" u="sng">
                <a:solidFill>
                  <a:srgbClr val="0D0D0D"/>
                </a:solidFill>
              </a:rPr>
              <a:t>How we do our analysis:- </a:t>
            </a:r>
          </a:p>
          <a:p>
            <a:r>
              <a:rPr lang="en-US" sz="2000">
                <a:solidFill>
                  <a:srgbClr val="0D0D0D"/>
                </a:solidFill>
              </a:rPr>
              <a:t>In our analysis, we took a cutoff of &lt;= </a:t>
            </a:r>
            <a:r>
              <a:rPr lang="en-US" sz="2000" b="1">
                <a:solidFill>
                  <a:srgbClr val="0D0D0D"/>
                </a:solidFill>
              </a:rPr>
              <a:t>0.1 </a:t>
            </a:r>
            <a:r>
              <a:rPr lang="en-US" sz="2000">
                <a:solidFill>
                  <a:srgbClr val="0D0D0D"/>
                </a:solidFill>
              </a:rPr>
              <a:t>to </a:t>
            </a:r>
            <a:r>
              <a:rPr lang="en-US" sz="2000" err="1">
                <a:solidFill>
                  <a:srgbClr val="0D0D0D"/>
                </a:solidFill>
              </a:rPr>
              <a:t>categorise</a:t>
            </a:r>
            <a:r>
              <a:rPr lang="en-US" sz="2000">
                <a:solidFill>
                  <a:srgbClr val="0D0D0D"/>
                </a:solidFill>
              </a:rPr>
              <a:t> the images which are similar to each other to group them with each other. Hellinger distances with values greater than 0.1 are rejected.</a:t>
            </a: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pPr marL="285750" indent="-285750">
              <a:buFont typeface="Arial"/>
              <a:buChar char="•"/>
            </a:pPr>
            <a:endParaRPr lang="en-US" sz="800">
              <a:solidFill>
                <a:srgbClr val="0D0D0D"/>
              </a:solidFill>
            </a:endParaRPr>
          </a:p>
          <a:p>
            <a:endParaRPr lang="en-US" sz="800">
              <a:solidFill>
                <a:srgbClr val="000000"/>
              </a:solidFill>
            </a:endParaRPr>
          </a:p>
        </p:txBody>
      </p:sp>
    </p:spTree>
    <p:extLst>
      <p:ext uri="{BB962C8B-B14F-4D97-AF65-F5344CB8AC3E}">
        <p14:creationId xmlns:p14="http://schemas.microsoft.com/office/powerpoint/2010/main" val="1041471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760017" y="-53"/>
            <a:ext cx="10538221" cy="1084609"/>
          </a:xfrm>
        </p:spPr>
        <p:txBody>
          <a:bodyPr/>
          <a:lstStyle/>
          <a:p>
            <a:r>
              <a:rPr lang="en-US"/>
              <a:t>Challenged Faced:-</a:t>
            </a:r>
            <a:endParaRPr lang="en-ZA"/>
          </a:p>
        </p:txBody>
      </p:sp>
      <p:sp>
        <p:nvSpPr>
          <p:cNvPr id="9" name="Content Placeholder 8">
            <a:extLst>
              <a:ext uri="{FF2B5EF4-FFF2-40B4-BE49-F238E27FC236}">
                <a16:creationId xmlns:a16="http://schemas.microsoft.com/office/drawing/2014/main" id="{57454D1F-D2CD-3356-639E-75B37DE30F1F}"/>
              </a:ext>
            </a:extLst>
          </p:cNvPr>
          <p:cNvSpPr>
            <a:spLocks noGrp="1"/>
          </p:cNvSpPr>
          <p:nvPr>
            <p:ph sz="quarter" idx="14"/>
          </p:nvPr>
        </p:nvSpPr>
        <p:spPr>
          <a:xfrm>
            <a:off x="758856" y="1093561"/>
            <a:ext cx="10958361" cy="4667477"/>
          </a:xfrm>
        </p:spPr>
        <p:txBody>
          <a:bodyPr vert="horz" lIns="91440" tIns="45720" rIns="91440" bIns="45720" rtlCol="0" anchor="t">
            <a:normAutofit/>
          </a:bodyPr>
          <a:lstStyle/>
          <a:p>
            <a:r>
              <a:rPr lang="en-US" dirty="0"/>
              <a:t>With this method, we can only compare two images at a time, and then we have to group all images which are mutual similar which is a lengthy process but gives out very robust groups. Like I will show next in results.  </a:t>
            </a:r>
          </a:p>
          <a:p>
            <a:endParaRPr lang="en-US" dirty="0"/>
          </a:p>
          <a:p>
            <a:r>
              <a:rPr lang="en-US" dirty="0"/>
              <a:t>Taking an example, in Table 1 given below, we have following groupings:- Image 1 is similar to Images 375, 606, 720, 1045, 1130 and then in Table 2, Image 375 is similar to Image 606, 720, 1045, 1130 which (only) contains the images that are in Table 1. Similarly, Image 606 in Table 3 is similar to Images 720, 1045, 1130. Same for Table 4 and Table 5. Hence, Images 1, 375, 606, 720, 1045, 1130 will make a group.</a:t>
            </a: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35</a:t>
            </a:fld>
            <a:endParaRPr lang="en-US"/>
          </a:p>
        </p:txBody>
      </p:sp>
      <p:sp>
        <p:nvSpPr>
          <p:cNvPr id="4" name="Title 7">
            <a:extLst>
              <a:ext uri="{FF2B5EF4-FFF2-40B4-BE49-F238E27FC236}">
                <a16:creationId xmlns:a16="http://schemas.microsoft.com/office/drawing/2014/main" id="{C826A513-F190-0006-4B0D-D750731E8B2C}"/>
              </a:ext>
            </a:extLst>
          </p:cNvPr>
          <p:cNvSpPr txBox="1">
            <a:spLocks/>
          </p:cNvSpPr>
          <p:nvPr/>
        </p:nvSpPr>
        <p:spPr>
          <a:xfrm>
            <a:off x="755178" y="2075488"/>
            <a:ext cx="10393079" cy="4798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dirty="0"/>
              <a:t>Results:-</a:t>
            </a:r>
            <a:endParaRPr lang="en-ZA" dirty="0"/>
          </a:p>
        </p:txBody>
      </p:sp>
      <p:pic>
        <p:nvPicPr>
          <p:cNvPr id="5" name="Picture 4" descr="A white sheet with black text and numbers&#10;&#10;Description automatically generated">
            <a:extLst>
              <a:ext uri="{FF2B5EF4-FFF2-40B4-BE49-F238E27FC236}">
                <a16:creationId xmlns:a16="http://schemas.microsoft.com/office/drawing/2014/main" id="{DA57B223-AA90-6F6A-8764-94305836FD13}"/>
              </a:ext>
            </a:extLst>
          </p:cNvPr>
          <p:cNvPicPr>
            <a:picLocks noChangeAspect="1"/>
          </p:cNvPicPr>
          <p:nvPr/>
        </p:nvPicPr>
        <p:blipFill>
          <a:blip r:embed="rId2"/>
          <a:stretch>
            <a:fillRect/>
          </a:stretch>
        </p:blipFill>
        <p:spPr>
          <a:xfrm>
            <a:off x="761697" y="4477960"/>
            <a:ext cx="3254224" cy="1385510"/>
          </a:xfrm>
          <a:prstGeom prst="rect">
            <a:avLst/>
          </a:prstGeom>
        </p:spPr>
      </p:pic>
      <p:pic>
        <p:nvPicPr>
          <p:cNvPr id="6" name="Picture 5" descr="A table with text and numbers&#10;&#10;Description automatically generated">
            <a:extLst>
              <a:ext uri="{FF2B5EF4-FFF2-40B4-BE49-F238E27FC236}">
                <a16:creationId xmlns:a16="http://schemas.microsoft.com/office/drawing/2014/main" id="{E4E3549B-7707-6D79-3062-98761FC105DE}"/>
              </a:ext>
            </a:extLst>
          </p:cNvPr>
          <p:cNvPicPr>
            <a:picLocks noChangeAspect="1"/>
          </p:cNvPicPr>
          <p:nvPr/>
        </p:nvPicPr>
        <p:blipFill>
          <a:blip r:embed="rId3"/>
          <a:stretch>
            <a:fillRect/>
          </a:stretch>
        </p:blipFill>
        <p:spPr>
          <a:xfrm>
            <a:off x="4158267" y="4476070"/>
            <a:ext cx="3077180" cy="1074814"/>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8C9F179B-2C41-80CB-18CC-3EF5D82E3C70}"/>
              </a:ext>
            </a:extLst>
          </p:cNvPr>
          <p:cNvPicPr>
            <a:picLocks noChangeAspect="1"/>
          </p:cNvPicPr>
          <p:nvPr/>
        </p:nvPicPr>
        <p:blipFill>
          <a:blip r:embed="rId4"/>
          <a:stretch>
            <a:fillRect/>
          </a:stretch>
        </p:blipFill>
        <p:spPr>
          <a:xfrm>
            <a:off x="7515982" y="4471987"/>
            <a:ext cx="3219753" cy="816883"/>
          </a:xfrm>
          <a:prstGeom prst="rect">
            <a:avLst/>
          </a:prstGeom>
        </p:spPr>
      </p:pic>
      <p:pic>
        <p:nvPicPr>
          <p:cNvPr id="11" name="Picture 10" descr="A close up of a number&#10;&#10;Description automatically generated">
            <a:extLst>
              <a:ext uri="{FF2B5EF4-FFF2-40B4-BE49-F238E27FC236}">
                <a16:creationId xmlns:a16="http://schemas.microsoft.com/office/drawing/2014/main" id="{5096D4C9-D09B-A435-A352-E827239EC3CD}"/>
              </a:ext>
            </a:extLst>
          </p:cNvPr>
          <p:cNvPicPr>
            <a:picLocks noChangeAspect="1"/>
          </p:cNvPicPr>
          <p:nvPr/>
        </p:nvPicPr>
        <p:blipFill>
          <a:blip r:embed="rId5"/>
          <a:stretch>
            <a:fillRect/>
          </a:stretch>
        </p:blipFill>
        <p:spPr>
          <a:xfrm>
            <a:off x="4472745" y="5848953"/>
            <a:ext cx="3258608" cy="651330"/>
          </a:xfrm>
          <a:prstGeom prst="rect">
            <a:avLst/>
          </a:prstGeom>
        </p:spPr>
      </p:pic>
      <p:pic>
        <p:nvPicPr>
          <p:cNvPr id="12" name="Picture 11" descr="A close up of a number&#10;&#10;Description automatically generated">
            <a:extLst>
              <a:ext uri="{FF2B5EF4-FFF2-40B4-BE49-F238E27FC236}">
                <a16:creationId xmlns:a16="http://schemas.microsoft.com/office/drawing/2014/main" id="{9DBFB8D2-940B-9AA3-95CB-42E01150EC63}"/>
              </a:ext>
            </a:extLst>
          </p:cNvPr>
          <p:cNvPicPr>
            <a:picLocks noChangeAspect="1"/>
          </p:cNvPicPr>
          <p:nvPr/>
        </p:nvPicPr>
        <p:blipFill>
          <a:blip r:embed="rId6"/>
          <a:stretch>
            <a:fillRect/>
          </a:stretch>
        </p:blipFill>
        <p:spPr>
          <a:xfrm>
            <a:off x="7838547" y="5919636"/>
            <a:ext cx="3457575" cy="485775"/>
          </a:xfrm>
          <a:prstGeom prst="rect">
            <a:avLst/>
          </a:prstGeom>
        </p:spPr>
      </p:pic>
      <p:sp>
        <p:nvSpPr>
          <p:cNvPr id="13" name="TextBox 12">
            <a:extLst>
              <a:ext uri="{FF2B5EF4-FFF2-40B4-BE49-F238E27FC236}">
                <a16:creationId xmlns:a16="http://schemas.microsoft.com/office/drawing/2014/main" id="{A381251D-F2C8-C3E4-C06F-17A1822E5680}"/>
              </a:ext>
            </a:extLst>
          </p:cNvPr>
          <p:cNvSpPr txBox="1"/>
          <p:nvPr/>
        </p:nvSpPr>
        <p:spPr>
          <a:xfrm>
            <a:off x="1672166" y="5848048"/>
            <a:ext cx="1164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1</a:t>
            </a:r>
          </a:p>
        </p:txBody>
      </p:sp>
      <p:sp>
        <p:nvSpPr>
          <p:cNvPr id="15" name="TextBox 14">
            <a:extLst>
              <a:ext uri="{FF2B5EF4-FFF2-40B4-BE49-F238E27FC236}">
                <a16:creationId xmlns:a16="http://schemas.microsoft.com/office/drawing/2014/main" id="{75F64E64-A30F-CD6B-590B-A46A0A37B190}"/>
              </a:ext>
            </a:extLst>
          </p:cNvPr>
          <p:cNvSpPr txBox="1"/>
          <p:nvPr/>
        </p:nvSpPr>
        <p:spPr>
          <a:xfrm>
            <a:off x="5119308" y="5497285"/>
            <a:ext cx="1164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2</a:t>
            </a:r>
          </a:p>
        </p:txBody>
      </p:sp>
      <p:sp>
        <p:nvSpPr>
          <p:cNvPr id="16" name="TextBox 15">
            <a:extLst>
              <a:ext uri="{FF2B5EF4-FFF2-40B4-BE49-F238E27FC236}">
                <a16:creationId xmlns:a16="http://schemas.microsoft.com/office/drawing/2014/main" id="{B11629DC-6457-EDA3-06D9-78DB80877D5D}"/>
              </a:ext>
            </a:extLst>
          </p:cNvPr>
          <p:cNvSpPr txBox="1"/>
          <p:nvPr/>
        </p:nvSpPr>
        <p:spPr>
          <a:xfrm>
            <a:off x="8554356" y="5279571"/>
            <a:ext cx="1164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3</a:t>
            </a:r>
          </a:p>
        </p:txBody>
      </p:sp>
      <p:sp>
        <p:nvSpPr>
          <p:cNvPr id="17" name="TextBox 16">
            <a:extLst>
              <a:ext uri="{FF2B5EF4-FFF2-40B4-BE49-F238E27FC236}">
                <a16:creationId xmlns:a16="http://schemas.microsoft.com/office/drawing/2014/main" id="{10DDA7EC-A758-6109-BCA8-14EB990D11B2}"/>
              </a:ext>
            </a:extLst>
          </p:cNvPr>
          <p:cNvSpPr txBox="1"/>
          <p:nvPr/>
        </p:nvSpPr>
        <p:spPr>
          <a:xfrm>
            <a:off x="5699880" y="6489095"/>
            <a:ext cx="1164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4</a:t>
            </a:r>
          </a:p>
        </p:txBody>
      </p:sp>
      <p:sp>
        <p:nvSpPr>
          <p:cNvPr id="18" name="TextBox 17">
            <a:extLst>
              <a:ext uri="{FF2B5EF4-FFF2-40B4-BE49-F238E27FC236}">
                <a16:creationId xmlns:a16="http://schemas.microsoft.com/office/drawing/2014/main" id="{8C145829-B6A6-6F97-93E1-22C98A77E161}"/>
              </a:ext>
            </a:extLst>
          </p:cNvPr>
          <p:cNvSpPr txBox="1"/>
          <p:nvPr/>
        </p:nvSpPr>
        <p:spPr>
          <a:xfrm>
            <a:off x="9134927" y="6428619"/>
            <a:ext cx="1164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5</a:t>
            </a:r>
          </a:p>
        </p:txBody>
      </p:sp>
    </p:spTree>
    <p:extLst>
      <p:ext uri="{BB962C8B-B14F-4D97-AF65-F5344CB8AC3E}">
        <p14:creationId xmlns:p14="http://schemas.microsoft.com/office/powerpoint/2010/main" val="81220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12042"/>
            <a:ext cx="10405174" cy="1556323"/>
          </a:xfrm>
        </p:spPr>
        <p:txBody>
          <a:bodyPr/>
          <a:lstStyle/>
          <a:p>
            <a:r>
              <a:rPr lang="en-US" dirty="0">
                <a:cs typeface="Posterama"/>
              </a:rPr>
              <a:t>Links to code and files:-</a:t>
            </a:r>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899257" y="1732098"/>
            <a:ext cx="10559218" cy="4014334"/>
          </a:xfrm>
        </p:spPr>
        <p:txBody>
          <a:bodyPr vert="horz" lIns="91440" tIns="45720" rIns="91440" bIns="45720" rtlCol="0" anchor="t">
            <a:normAutofit/>
          </a:bodyPr>
          <a:lstStyle/>
          <a:p>
            <a:r>
              <a:rPr lang="en-US" dirty="0"/>
              <a:t>Shape Descriptors</a:t>
            </a:r>
          </a:p>
          <a:p>
            <a:pPr lvl="1"/>
            <a:r>
              <a:rPr lang="en-US" dirty="0"/>
              <a:t>Link to the </a:t>
            </a:r>
            <a:r>
              <a:rPr lang="en-US" dirty="0">
                <a:hlinkClick r:id="rId2"/>
              </a:rPr>
              <a:t>Code_Of_Shape_Descriptors</a:t>
            </a:r>
          </a:p>
          <a:p>
            <a:r>
              <a:rPr lang="en-US" dirty="0"/>
              <a:t>Tight Fitting Bounded Box</a:t>
            </a:r>
          </a:p>
          <a:p>
            <a:pPr lvl="1"/>
            <a:r>
              <a:rPr lang="en-US" dirty="0"/>
              <a:t>Link to the </a:t>
            </a:r>
            <a:r>
              <a:rPr lang="en-US" dirty="0">
                <a:hlinkClick r:id="rId3"/>
              </a:rPr>
              <a:t>code</a:t>
            </a:r>
          </a:p>
          <a:p>
            <a:r>
              <a:rPr lang="en-US" dirty="0"/>
              <a:t>Grouping using Hellinger Distance (Using Centroid Method)</a:t>
            </a:r>
          </a:p>
          <a:p>
            <a:pPr lvl="1"/>
            <a:r>
              <a:rPr lang="en-US" dirty="0"/>
              <a:t>Link to </a:t>
            </a:r>
            <a:r>
              <a:rPr lang="en-US" dirty="0">
                <a:hlinkClick r:id="rId4"/>
              </a:rPr>
              <a:t>Groupings_In_Excel</a:t>
            </a:r>
          </a:p>
          <a:p>
            <a:pPr lvl="1"/>
            <a:r>
              <a:rPr lang="en-US" dirty="0"/>
              <a:t>Link to </a:t>
            </a:r>
            <a:r>
              <a:rPr lang="en-US" dirty="0">
                <a:hlinkClick r:id="rId5"/>
              </a:rPr>
              <a:t>code</a:t>
            </a:r>
            <a:r>
              <a:rPr lang="en-US" dirty="0"/>
              <a:t> used to generate Centroid and Hellinger Results</a:t>
            </a:r>
          </a:p>
          <a:p>
            <a:pPr marL="457200" lvl="1" indent="0">
              <a:buNone/>
            </a:pPr>
            <a:endParaRPr lang="en-US" dirty="0"/>
          </a:p>
          <a:p>
            <a:pPr marL="457200" lvl="1" indent="0">
              <a:buNone/>
            </a:pPr>
            <a:r>
              <a:rPr lang="en-US" dirty="0"/>
              <a:t>Kindly note that all these files are also attached in the submission.</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36</a:t>
            </a:fld>
            <a:endParaRPr lang="en-US"/>
          </a:p>
        </p:txBody>
      </p:sp>
    </p:spTree>
    <p:extLst>
      <p:ext uri="{BB962C8B-B14F-4D97-AF65-F5344CB8AC3E}">
        <p14:creationId xmlns:p14="http://schemas.microsoft.com/office/powerpoint/2010/main" val="168446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vert="horz" lIns="91440" tIns="45720" rIns="91440" bIns="45720" rtlCol="0" anchor="t">
            <a:normAutofit/>
          </a:bodyPr>
          <a:lstStyle/>
          <a:p>
            <a:r>
              <a:rPr lang="en-US" dirty="0"/>
              <a:t>Group 49</a:t>
            </a:r>
          </a:p>
          <a:p>
            <a:endParaRPr lang="en-US" dirty="0"/>
          </a:p>
          <a:p>
            <a:endParaRPr lang="en-US" dirty="0"/>
          </a:p>
        </p:txBody>
      </p:sp>
    </p:spTree>
    <p:extLst>
      <p:ext uri="{BB962C8B-B14F-4D97-AF65-F5344CB8AC3E}">
        <p14:creationId xmlns:p14="http://schemas.microsoft.com/office/powerpoint/2010/main" val="349306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Features considered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fontScale="92500" lnSpcReduction="10000"/>
          </a:bodyPr>
          <a:lstStyle/>
          <a:p>
            <a:pPr>
              <a:lnSpc>
                <a:spcPct val="120000"/>
              </a:lnSpc>
            </a:pPr>
            <a:r>
              <a:rPr lang="en-US"/>
              <a:t>The features extracted from a shape are following: </a:t>
            </a:r>
          </a:p>
          <a:p>
            <a:pPr lvl="1">
              <a:lnSpc>
                <a:spcPct val="120000"/>
              </a:lnSpc>
              <a:spcAft>
                <a:spcPts val="1200"/>
              </a:spcAft>
              <a:buFont typeface="Courier New" panose="020B0604020202020204" pitchFamily="34" charset="0"/>
              <a:buChar char="o"/>
            </a:pPr>
            <a:r>
              <a:rPr lang="en-US"/>
              <a:t>Number of edges </a:t>
            </a:r>
          </a:p>
          <a:p>
            <a:pPr lvl="1">
              <a:lnSpc>
                <a:spcPct val="120000"/>
              </a:lnSpc>
              <a:spcAft>
                <a:spcPts val="1200"/>
              </a:spcAft>
              <a:buFont typeface="Courier New" panose="020B0604020202020204" pitchFamily="34" charset="0"/>
              <a:buChar char="o"/>
            </a:pPr>
            <a:r>
              <a:rPr lang="en-US"/>
              <a:t>Perimeter</a:t>
            </a:r>
          </a:p>
          <a:p>
            <a:pPr lvl="1">
              <a:lnSpc>
                <a:spcPct val="120000"/>
              </a:lnSpc>
              <a:spcAft>
                <a:spcPts val="1200"/>
              </a:spcAft>
              <a:buFont typeface="Courier New" panose="020B0604020202020204" pitchFamily="34" charset="0"/>
              <a:buChar char="o"/>
            </a:pPr>
            <a:r>
              <a:rPr lang="en-US"/>
              <a:t>Area</a:t>
            </a:r>
          </a:p>
          <a:p>
            <a:pPr lvl="1">
              <a:lnSpc>
                <a:spcPct val="120000"/>
              </a:lnSpc>
              <a:spcAft>
                <a:spcPts val="1200"/>
              </a:spcAft>
              <a:buFont typeface="Courier New" panose="020B0604020202020204" pitchFamily="34" charset="0"/>
              <a:buChar char="o"/>
            </a:pPr>
            <a:r>
              <a:rPr lang="en-US"/>
              <a:t>Symmetry score</a:t>
            </a:r>
          </a:p>
          <a:p>
            <a:pPr lvl="1">
              <a:lnSpc>
                <a:spcPct val="120000"/>
              </a:lnSpc>
              <a:spcAft>
                <a:spcPts val="1200"/>
              </a:spcAft>
              <a:buFont typeface="Courier New" panose="020B0604020202020204" pitchFamily="34" charset="0"/>
              <a:buChar char="o"/>
            </a:pPr>
            <a:r>
              <a:rPr lang="en-US"/>
              <a:t>Convexity score</a:t>
            </a:r>
          </a:p>
          <a:p>
            <a:pPr lvl="1">
              <a:lnSpc>
                <a:spcPct val="120000"/>
              </a:lnSpc>
              <a:spcAft>
                <a:spcPts val="1200"/>
              </a:spcAft>
              <a:buFont typeface="Courier New" panose="020B0604020202020204" pitchFamily="34" charset="0"/>
              <a:buChar char="o"/>
            </a:pPr>
            <a:r>
              <a:rPr lang="en-US"/>
              <a:t>Convexity hull corners</a:t>
            </a:r>
          </a:p>
          <a:p>
            <a:pPr lvl="1">
              <a:lnSpc>
                <a:spcPct val="120000"/>
              </a:lnSpc>
              <a:spcAft>
                <a:spcPts val="1200"/>
              </a:spcAft>
              <a:buFont typeface="Courier New" panose="020B0604020202020204" pitchFamily="34" charset="0"/>
              <a:buChar char="o"/>
            </a:pPr>
            <a:r>
              <a:rPr lang="en-US"/>
              <a:t>Aspect ratio</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a:p>
        </p:txBody>
      </p:sp>
      <p:pic>
        <p:nvPicPr>
          <p:cNvPr id="4" name="Picture 3" descr="A yellow hexagon shape&#10;&#10;Description automatically generated">
            <a:extLst>
              <a:ext uri="{FF2B5EF4-FFF2-40B4-BE49-F238E27FC236}">
                <a16:creationId xmlns:a16="http://schemas.microsoft.com/office/drawing/2014/main" id="{BB115B43-BD20-3CCA-0A06-C3E99E725F86}"/>
              </a:ext>
            </a:extLst>
          </p:cNvPr>
          <p:cNvPicPr>
            <a:picLocks noChangeAspect="1"/>
          </p:cNvPicPr>
          <p:nvPr/>
        </p:nvPicPr>
        <p:blipFill>
          <a:blip r:embed="rId2"/>
          <a:stretch>
            <a:fillRect/>
          </a:stretch>
        </p:blipFill>
        <p:spPr>
          <a:xfrm>
            <a:off x="6452963" y="3026434"/>
            <a:ext cx="2714625" cy="2012157"/>
          </a:xfrm>
          <a:prstGeom prst="rect">
            <a:avLst/>
          </a:prstGeom>
        </p:spPr>
      </p:pic>
      <p:sp>
        <p:nvSpPr>
          <p:cNvPr id="5" name="TextBox 4">
            <a:extLst>
              <a:ext uri="{FF2B5EF4-FFF2-40B4-BE49-F238E27FC236}">
                <a16:creationId xmlns:a16="http://schemas.microsoft.com/office/drawing/2014/main" id="{EBD490EC-D2AB-57F2-2693-77CD2487A0BF}"/>
              </a:ext>
            </a:extLst>
          </p:cNvPr>
          <p:cNvSpPr txBox="1"/>
          <p:nvPr/>
        </p:nvSpPr>
        <p:spPr>
          <a:xfrm>
            <a:off x="6660792" y="5231869"/>
            <a:ext cx="27238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Sample  shape </a:t>
            </a:r>
          </a:p>
        </p:txBody>
      </p:sp>
    </p:spTree>
    <p:extLst>
      <p:ext uri="{BB962C8B-B14F-4D97-AF65-F5344CB8AC3E}">
        <p14:creationId xmlns:p14="http://schemas.microsoft.com/office/powerpoint/2010/main" val="1019635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Features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a:t>Perimeter :  the perimeter of a shape is the total length of the boundary of the outer edge of the shape</a:t>
            </a:r>
          </a:p>
          <a:p>
            <a:pPr>
              <a:lnSpc>
                <a:spcPct val="120000"/>
              </a:lnSpc>
            </a:pPr>
            <a:r>
              <a:rPr lang="en-US"/>
              <a:t>Area : the area of a shape is the measure of the total space enclosed by the shape</a:t>
            </a:r>
          </a:p>
          <a:p>
            <a:pPr>
              <a:lnSpc>
                <a:spcPct val="120000"/>
              </a:lnSpc>
            </a:pPr>
            <a:r>
              <a:rPr lang="en-US"/>
              <a:t>Aspect ratio : aspect ratio of a shape is the ratio of its width to its height</a:t>
            </a:r>
          </a:p>
          <a:p>
            <a:pPr>
              <a:lnSpc>
                <a:spcPct val="120000"/>
              </a:lnSpc>
            </a:pPr>
            <a:r>
              <a:rPr lang="en-US"/>
              <a:t>Convex hull corners : convex hull of a shape is the smallest convex polygon that contains all the points or the shape. The vertices of the convex hull are called convex hull corners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a:p>
        </p:txBody>
      </p:sp>
    </p:spTree>
    <p:extLst>
      <p:ext uri="{BB962C8B-B14F-4D97-AF65-F5344CB8AC3E}">
        <p14:creationId xmlns:p14="http://schemas.microsoft.com/office/powerpoint/2010/main" val="33402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How ARE these features important?</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lnSpcReduction="10000"/>
          </a:bodyPr>
          <a:lstStyle/>
          <a:p>
            <a:pPr>
              <a:lnSpc>
                <a:spcPct val="120000"/>
              </a:lnSpc>
            </a:pPr>
            <a:r>
              <a:rPr lang="en-US"/>
              <a:t>In shape descriptors approach, those features are extract which get the essence of the shape in terms of values.</a:t>
            </a:r>
          </a:p>
          <a:p>
            <a:pPr lvl="1">
              <a:lnSpc>
                <a:spcPct val="120000"/>
              </a:lnSpc>
              <a:spcAft>
                <a:spcPts val="1200"/>
              </a:spcAft>
              <a:buFont typeface="Courier New" panose="020B0604020202020204" pitchFamily="34" charset="0"/>
              <a:buChar char="o"/>
            </a:pPr>
            <a:r>
              <a:rPr lang="en-US" b="1"/>
              <a:t>Perimeter, area </a:t>
            </a:r>
            <a:r>
              <a:rPr lang="en-US"/>
              <a:t> -  these features provide information about the shape which can help to find similarity between different shapes</a:t>
            </a:r>
          </a:p>
          <a:p>
            <a:pPr lvl="1">
              <a:lnSpc>
                <a:spcPct val="120000"/>
              </a:lnSpc>
              <a:spcAft>
                <a:spcPts val="1200"/>
              </a:spcAft>
              <a:buFont typeface="Courier New" panose="020B0604020202020204" pitchFamily="34" charset="0"/>
              <a:buChar char="o"/>
            </a:pPr>
            <a:r>
              <a:rPr lang="en-US" b="1"/>
              <a:t>Aspect ratio</a:t>
            </a:r>
            <a:r>
              <a:rPr lang="en-US"/>
              <a:t> - gives information about the shape's proportions and elongations which gives idea of its complexity </a:t>
            </a:r>
          </a:p>
          <a:p>
            <a:pPr lvl="1">
              <a:lnSpc>
                <a:spcPct val="120000"/>
              </a:lnSpc>
              <a:spcAft>
                <a:spcPts val="1200"/>
              </a:spcAft>
              <a:buFont typeface="Courier New" panose="020B0604020202020204" pitchFamily="34" charset="0"/>
              <a:buChar char="o"/>
            </a:pPr>
            <a:r>
              <a:rPr lang="en-US" b="1"/>
              <a:t>Symmetry Score</a:t>
            </a:r>
            <a:r>
              <a:rPr lang="en-US"/>
              <a:t> -  higher the symmetry score, lower the symmetry and higher the complexity of the shape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a:p>
        </p:txBody>
      </p:sp>
    </p:spTree>
    <p:extLst>
      <p:ext uri="{BB962C8B-B14F-4D97-AF65-F5344CB8AC3E}">
        <p14:creationId xmlns:p14="http://schemas.microsoft.com/office/powerpoint/2010/main" val="411723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How ARE these features important?</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lvl="1">
              <a:lnSpc>
                <a:spcPct val="120000"/>
              </a:lnSpc>
              <a:spcAft>
                <a:spcPts val="1200"/>
              </a:spcAft>
              <a:buFont typeface="Courier New" panose="020B0604020202020204" pitchFamily="34" charset="0"/>
              <a:buChar char="o"/>
            </a:pPr>
            <a:r>
              <a:rPr lang="en-US" b="1"/>
              <a:t>Convexity Score  </a:t>
            </a:r>
            <a:r>
              <a:rPr lang="en-US"/>
              <a:t>:   more complex shapes tend to have lower convexity scores. </a:t>
            </a:r>
          </a:p>
          <a:p>
            <a:pPr lvl="1">
              <a:lnSpc>
                <a:spcPct val="120000"/>
              </a:lnSpc>
              <a:spcAft>
                <a:spcPts val="1200"/>
              </a:spcAft>
              <a:buFont typeface="Courier New" panose="020B0604020202020204" pitchFamily="34" charset="0"/>
              <a:buChar char="o"/>
            </a:pPr>
            <a:r>
              <a:rPr lang="en-US" b="1"/>
              <a:t>Convexity-hull corners</a:t>
            </a:r>
            <a:r>
              <a:rPr lang="en-US"/>
              <a:t> :  more the number of corners, more the complexity of the shape</a:t>
            </a:r>
          </a:p>
          <a:p>
            <a:pPr lvl="1">
              <a:lnSpc>
                <a:spcPct val="120000"/>
              </a:lnSpc>
              <a:spcAft>
                <a:spcPts val="1200"/>
              </a:spcAft>
              <a:buFont typeface="Courier New" panose="020B0604020202020204" pitchFamily="34" charset="0"/>
              <a:buChar char="o"/>
            </a:pPr>
            <a:r>
              <a:rPr lang="en-US" b="1"/>
              <a:t>Edges :</a:t>
            </a:r>
            <a:r>
              <a:rPr lang="en-US"/>
              <a:t> more the number of edges of the layout , more is the complexity of the shape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a:p>
        </p:txBody>
      </p:sp>
    </p:spTree>
    <p:extLst>
      <p:ext uri="{BB962C8B-B14F-4D97-AF65-F5344CB8AC3E}">
        <p14:creationId xmlns:p14="http://schemas.microsoft.com/office/powerpoint/2010/main" val="1097679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How did We proceed?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a:bodyPr>
          <a:lstStyle/>
          <a:p>
            <a:pPr>
              <a:lnSpc>
                <a:spcPct val="120000"/>
              </a:lnSpc>
            </a:pPr>
            <a:r>
              <a:rPr lang="en-US" b="1"/>
              <a:t>Input file</a:t>
            </a:r>
            <a:r>
              <a:rPr lang="en-US"/>
              <a:t> : E7-images.zip</a:t>
            </a:r>
          </a:p>
          <a:p>
            <a:pPr>
              <a:lnSpc>
                <a:spcPct val="120000"/>
              </a:lnSpc>
            </a:pPr>
            <a:r>
              <a:rPr lang="en-US" b="1"/>
              <a:t>Platform used : </a:t>
            </a:r>
            <a:r>
              <a:rPr lang="en-US"/>
              <a:t>Google </a:t>
            </a:r>
            <a:r>
              <a:rPr lang="en-US" err="1"/>
              <a:t>colab</a:t>
            </a:r>
          </a:p>
          <a:p>
            <a:pPr>
              <a:lnSpc>
                <a:spcPct val="120000"/>
              </a:lnSpc>
            </a:pPr>
            <a:r>
              <a:rPr lang="en-US" b="1"/>
              <a:t>Steps Involved :</a:t>
            </a:r>
            <a:r>
              <a:rPr lang="en-US"/>
              <a:t> </a:t>
            </a:r>
          </a:p>
          <a:p>
            <a:pPr lvl="1">
              <a:lnSpc>
                <a:spcPct val="120000"/>
              </a:lnSpc>
              <a:spcAft>
                <a:spcPts val="1200"/>
              </a:spcAft>
              <a:buFont typeface="Courier New" panose="020B0604020202020204" pitchFamily="34" charset="0"/>
              <a:buChar char="o"/>
            </a:pPr>
            <a:r>
              <a:rPr lang="en-US" b="1"/>
              <a:t>Step 1</a:t>
            </a:r>
            <a:r>
              <a:rPr lang="en-US"/>
              <a:t> :  initially extracted the zip file and saved all the files in a directory</a:t>
            </a:r>
          </a:p>
          <a:p>
            <a:pPr lvl="1">
              <a:lnSpc>
                <a:spcPct val="120000"/>
              </a:lnSpc>
              <a:spcAft>
                <a:spcPts val="1200"/>
              </a:spcAft>
              <a:buFont typeface="Courier New" panose="020B0604020202020204" pitchFamily="34" charset="0"/>
              <a:buChar char="o"/>
            </a:pPr>
            <a:r>
              <a:rPr lang="en-US" b="1"/>
              <a:t>Step 2 : </a:t>
            </a:r>
            <a:r>
              <a:rPr lang="en-US"/>
              <a:t>image is converted form BGR scale to HSV scale </a:t>
            </a:r>
          </a:p>
          <a:p>
            <a:pPr lvl="1">
              <a:lnSpc>
                <a:spcPct val="120000"/>
              </a:lnSpc>
              <a:buFont typeface="Courier New" panose="020B0604020202020204" pitchFamily="34" charset="0"/>
              <a:buChar char="o"/>
            </a:pPr>
            <a:r>
              <a:rPr lang="en-US" b="1"/>
              <a:t>Step 3:  </a:t>
            </a:r>
            <a:r>
              <a:rPr lang="en-US"/>
              <a:t>to get the contour of the yellow shape, a yellow mask made from yellow HSV ranges </a:t>
            </a:r>
          </a:p>
          <a:p>
            <a:pPr>
              <a:lnSpc>
                <a:spcPct val="120000"/>
              </a:lnSpc>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a:p>
        </p:txBody>
      </p:sp>
    </p:spTree>
    <p:extLst>
      <p:ext uri="{BB962C8B-B14F-4D97-AF65-F5344CB8AC3E}">
        <p14:creationId xmlns:p14="http://schemas.microsoft.com/office/powerpoint/2010/main" val="235841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cs typeface="Posterama"/>
              </a:rPr>
              <a:t>How did we proceed?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77537" y="2072640"/>
            <a:ext cx="8205027" cy="4219289"/>
          </a:xfrm>
        </p:spPr>
        <p:txBody>
          <a:bodyPr vert="horz" lIns="91440" tIns="45720" rIns="91440" bIns="45720" rtlCol="0" anchor="t">
            <a:normAutofit lnSpcReduction="10000"/>
          </a:bodyPr>
          <a:lstStyle/>
          <a:p>
            <a:pPr>
              <a:lnSpc>
                <a:spcPct val="120000"/>
              </a:lnSpc>
              <a:buFont typeface="Courier New" panose="020B0604020202020204" pitchFamily="34" charset="0"/>
              <a:buChar char="o"/>
            </a:pPr>
            <a:r>
              <a:rPr lang="en-US" b="1"/>
              <a:t>Step 4</a:t>
            </a:r>
            <a:r>
              <a:rPr lang="en-US"/>
              <a:t> :  edge detection is done using Canny edge filter and boundary (contour) of the yellow shape </a:t>
            </a:r>
          </a:p>
          <a:p>
            <a:pPr>
              <a:lnSpc>
                <a:spcPct val="120000"/>
              </a:lnSpc>
              <a:buFont typeface="Courier New" panose="020B0604020202020204" pitchFamily="34" charset="0"/>
              <a:buChar char="o"/>
            </a:pPr>
            <a:r>
              <a:rPr lang="en-US" b="1"/>
              <a:t>Step 5 : </a:t>
            </a:r>
            <a:r>
              <a:rPr lang="en-US"/>
              <a:t>image is converted form BGR scale to HSV scale </a:t>
            </a:r>
          </a:p>
          <a:p>
            <a:pPr>
              <a:lnSpc>
                <a:spcPct val="120000"/>
              </a:lnSpc>
              <a:spcAft>
                <a:spcPts val="0"/>
              </a:spcAft>
              <a:buFont typeface="Courier New" panose="020B0604020202020204" pitchFamily="34" charset="0"/>
              <a:buChar char="o"/>
            </a:pPr>
            <a:r>
              <a:rPr lang="en-US" b="1"/>
              <a:t>Step 6:  </a:t>
            </a:r>
            <a:r>
              <a:rPr lang="en-US"/>
              <a:t>to get the contour of the yellow shape, a yellow mask made from yellow HSV ranges </a:t>
            </a:r>
          </a:p>
          <a:p>
            <a:pPr>
              <a:lnSpc>
                <a:spcPct val="120000"/>
              </a:lnSpc>
              <a:spcAft>
                <a:spcPts val="0"/>
              </a:spcAft>
              <a:buFont typeface="Courier New" panose="020B0604020202020204" pitchFamily="34" charset="0"/>
              <a:buChar char="o"/>
            </a:pPr>
            <a:r>
              <a:rPr lang="en-US" b="1"/>
              <a:t>Step 7 : </a:t>
            </a:r>
            <a:r>
              <a:rPr lang="en-US"/>
              <a:t>from the contour, convexity score, symmetry score, convexity hull scores are calculated using </a:t>
            </a:r>
            <a:r>
              <a:rPr lang="en-US" err="1"/>
              <a:t>openCV</a:t>
            </a:r>
            <a:r>
              <a:rPr lang="en-US"/>
              <a:t> librar</a:t>
            </a:r>
            <a:r>
              <a:rPr lang="en-US" b="1"/>
              <a:t>y</a:t>
            </a:r>
          </a:p>
          <a:p>
            <a:pPr>
              <a:lnSpc>
                <a:spcPct val="120000"/>
              </a:lnSpc>
              <a:spcAft>
                <a:spcPts val="0"/>
              </a:spcAft>
              <a:buFont typeface="Courier New" panose="020B0604020202020204" pitchFamily="34" charset="0"/>
              <a:buChar char="o"/>
            </a:pPr>
            <a:r>
              <a:rPr lang="en-US" b="1"/>
              <a:t>Step 8 : </a:t>
            </a:r>
            <a:r>
              <a:rPr lang="en-US"/>
              <a:t>Hu moments are used to find the symmetry score of the shape using the contour.</a:t>
            </a:r>
          </a:p>
          <a:p>
            <a:pPr>
              <a:lnSpc>
                <a:spcPct val="120000"/>
              </a:lnSpc>
              <a:spcAft>
                <a:spcPts val="0"/>
              </a:spcAft>
              <a:buFont typeface="Courier New" panose="020B0604020202020204" pitchFamily="34" charset="0"/>
              <a:buChar char="o"/>
            </a:pPr>
            <a:r>
              <a:rPr lang="en-US" b="1"/>
              <a:t>Step 9 : </a:t>
            </a:r>
            <a:r>
              <a:rPr lang="en-US"/>
              <a:t>Hough lines are used to get the number of edges using the edges of the contour.</a:t>
            </a:r>
          </a:p>
          <a:p>
            <a:pPr>
              <a:lnSpc>
                <a:spcPct val="120000"/>
              </a:lnSpc>
              <a:buFont typeface="Courier New" panose="020B0604020202020204" pitchFamily="34" charset="0"/>
              <a:buChar char="o"/>
            </a:pP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a:p>
        </p:txBody>
      </p:sp>
    </p:spTree>
    <p:extLst>
      <p:ext uri="{BB962C8B-B14F-4D97-AF65-F5344CB8AC3E}">
        <p14:creationId xmlns:p14="http://schemas.microsoft.com/office/powerpoint/2010/main" val="3753704622"/>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FBA14A9-9290-4E1F-A1C4-0305BFA570E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AC5040CA-20CC-43C6-BC0C-8D8696B6AF8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Architecture pitch deck</Template>
  <Application>Microsoft Office PowerPoint</Application>
  <PresentationFormat>Widescreen</PresentationFormat>
  <Slides>37</Slides>
  <Notes>0</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Custom</vt:lpstr>
      <vt:lpstr>DS-203 Project Group-49    190110002   Adithya Somaraj 200110076  Nithin Chandra gupta 19b080003 Akshat agarwal 20D100012  Kaushikraj  </vt:lpstr>
      <vt:lpstr>Outline</vt:lpstr>
      <vt:lpstr>SHAPE DESCRIPTORS</vt:lpstr>
      <vt:lpstr>Features considered</vt:lpstr>
      <vt:lpstr>Features ???</vt:lpstr>
      <vt:lpstr>How ARE these features important?</vt:lpstr>
      <vt:lpstr>How ARE these features important?</vt:lpstr>
      <vt:lpstr>How did We proceed?</vt:lpstr>
      <vt:lpstr>How did we proceed?</vt:lpstr>
      <vt:lpstr>How Did we proceed?</vt:lpstr>
      <vt:lpstr>K-Means clustering curve</vt:lpstr>
      <vt:lpstr>How Did I proceed?</vt:lpstr>
      <vt:lpstr>Challenges with shape descriptors approach</vt:lpstr>
      <vt:lpstr>TIGHT-FITTING BOUNDARY BOX</vt:lpstr>
      <vt:lpstr>Features considered</vt:lpstr>
      <vt:lpstr>Sample Image with Boundary Points and centroid:-</vt:lpstr>
      <vt:lpstr>Features explained</vt:lpstr>
      <vt:lpstr>How ARE these features important?</vt:lpstr>
      <vt:lpstr>METHODOLOGY</vt:lpstr>
      <vt:lpstr>METHODOLOGY</vt:lpstr>
      <vt:lpstr>METHODOLOGY</vt:lpstr>
      <vt:lpstr>METHODOLOGY</vt:lpstr>
      <vt:lpstr>K-Means clustering Scatterplot of length vs breadth</vt:lpstr>
      <vt:lpstr>Significance of features</vt:lpstr>
      <vt:lpstr>pcA visualization</vt:lpstr>
      <vt:lpstr>t-sne visualization</vt:lpstr>
      <vt:lpstr>Challenges with TIGHT-FIT BOX approach</vt:lpstr>
      <vt:lpstr>Distance from Centroid to The Boundary Points of Layout</vt:lpstr>
      <vt:lpstr>How did We proceed?</vt:lpstr>
      <vt:lpstr>How did We proceed?</vt:lpstr>
      <vt:lpstr>Sample Image with Boundary Points and centroid:-</vt:lpstr>
      <vt:lpstr>Sample Histogram of the Image given in the previous slide</vt:lpstr>
      <vt:lpstr>But why choosing Hellinger distances and how are they calculated?</vt:lpstr>
      <vt:lpstr>PowerPoint Presentation</vt:lpstr>
      <vt:lpstr>Challenged Faced:-</vt:lpstr>
      <vt:lpstr>Links to code and files:-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DS-203 Project Group-49    190110002 Adithya Somaraj 200110076 Nithin Chandra gupta 19b080003 Akshat agarwal 20D100012 Kaushikraj  </dc:title>
  <dc:creator>Akshat Agarwal</dc:creator>
  <cp:revision>1363</cp:revision>
  <dcterms:created xsi:type="dcterms:W3CDTF">2024-04-12T13:50:53Z</dcterms:created>
  <dcterms:modified xsi:type="dcterms:W3CDTF">2024-04-14T16:15:39Z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